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20"/>
  </p:notesMasterIdLst>
  <p:sldIdLst>
    <p:sldId id="256" r:id="rId2"/>
    <p:sldId id="288" r:id="rId3"/>
    <p:sldId id="295" r:id="rId4"/>
    <p:sldId id="294" r:id="rId5"/>
    <p:sldId id="319" r:id="rId6"/>
    <p:sldId id="335" r:id="rId7"/>
    <p:sldId id="309" r:id="rId8"/>
    <p:sldId id="281" r:id="rId9"/>
    <p:sldId id="322" r:id="rId10"/>
    <p:sldId id="282" r:id="rId11"/>
    <p:sldId id="324" r:id="rId12"/>
    <p:sldId id="359" r:id="rId13"/>
    <p:sldId id="360" r:id="rId14"/>
    <p:sldId id="297" r:id="rId15"/>
    <p:sldId id="304" r:id="rId16"/>
    <p:sldId id="356" r:id="rId17"/>
    <p:sldId id="362" r:id="rId18"/>
    <p:sldId id="287" r:id="rId19"/>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67E55A-30B0-4641-B59D-7E3D856388E1}">
          <p14:sldIdLst/>
        </p14:section>
        <p14:section name="Untitled Section" id="{164BF4DA-1267-402D-956A-84232C9DE85D}">
          <p14:sldIdLst>
            <p14:sldId id="256"/>
            <p14:sldId id="288"/>
            <p14:sldId id="295"/>
            <p14:sldId id="294"/>
            <p14:sldId id="319"/>
            <p14:sldId id="335"/>
            <p14:sldId id="309"/>
            <p14:sldId id="281"/>
            <p14:sldId id="322"/>
            <p14:sldId id="282"/>
            <p14:sldId id="324"/>
            <p14:sldId id="359"/>
            <p14:sldId id="360"/>
            <p14:sldId id="297"/>
            <p14:sldId id="304"/>
            <p14:sldId id="356"/>
            <p14:sldId id="362"/>
            <p14:sldId id="2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727" autoAdjust="0"/>
    <p:restoredTop sz="94737" autoAdjust="0"/>
  </p:normalViewPr>
  <p:slideViewPr>
    <p:cSldViewPr>
      <p:cViewPr varScale="1">
        <p:scale>
          <a:sx n="94" d="100"/>
          <a:sy n="94" d="100"/>
        </p:scale>
        <p:origin x="328"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Consultancy-Activ\Arab-SDGs\Arab%20Countries_SDG-LAS_Mod25March.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E:\Consultancy-Activ\Arab-SDGs\Arab%20Countries_SDG-LAS_Mod25March.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E:\Consultancy-Activ\Arab-SDGs\Arab%20Countries_SDG-LAS_Mod25March.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Consultancy-Activ\Arab-SDGs\Arab%20Countries_SDG-LAS_200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ysClr val="windowText" lastClr="000000"/>
                </a:solidFill>
                <a:latin typeface="+mn-lt"/>
                <a:ea typeface="+mn-ea"/>
                <a:cs typeface="+mn-cs"/>
              </a:defRPr>
            </a:pPr>
            <a:r>
              <a:rPr lang="ar-SY" sz="2400" b="0" i="0" baseline="0" dirty="0">
                <a:solidFill>
                  <a:sysClr val="windowText" lastClr="000000"/>
                </a:solidFill>
                <a:effectLst/>
              </a:rPr>
              <a:t>الوفر في الطاقة الأولية لسيناريو الطاقة المستدامة</a:t>
            </a:r>
            <a:endParaRPr lang="en-US" sz="2400" dirty="0">
              <a:solidFill>
                <a:sysClr val="windowText" lastClr="000000"/>
              </a:solidFill>
              <a:effectLst/>
            </a:endParaRPr>
          </a:p>
        </c:rich>
      </c:tx>
      <c:overlay val="0"/>
      <c:spPr>
        <a:noFill/>
        <a:ln>
          <a:noFill/>
        </a:ln>
        <a:effectLst/>
      </c:spPr>
    </c:title>
    <c:autoTitleDeleted val="0"/>
    <c:plotArea>
      <c:layout>
        <c:manualLayout>
          <c:layoutTarget val="inner"/>
          <c:xMode val="edge"/>
          <c:yMode val="edge"/>
          <c:x val="8.5270645517136395E-2"/>
          <c:y val="0.20995804542881299"/>
          <c:w val="0.88801437863745303"/>
          <c:h val="0.65612141234131305"/>
        </c:manualLayout>
      </c:layout>
      <c:areaChart>
        <c:grouping val="stacked"/>
        <c:varyColors val="0"/>
        <c:ser>
          <c:idx val="3"/>
          <c:order val="0"/>
          <c:tx>
            <c:strRef>
              <c:f>'Results 2014-2030'!$B$19</c:f>
              <c:strCache>
                <c:ptCount val="1"/>
                <c:pt idx="0">
                  <c:v>فاقد النقل والتوزيع</c:v>
                </c:pt>
              </c:strCache>
            </c:strRef>
          </c:tx>
          <c:spPr>
            <a:solidFill>
              <a:schemeClr val="accent4"/>
            </a:solidFill>
            <a:ln>
              <a:noFill/>
            </a:ln>
            <a:effectLst/>
          </c:spPr>
          <c:cat>
            <c:numRef>
              <c:f>'Results 2014-2030'!$C$15:$G$15</c:f>
              <c:numCache>
                <c:formatCode>General</c:formatCode>
                <c:ptCount val="5"/>
                <c:pt idx="0">
                  <c:v>2014</c:v>
                </c:pt>
                <c:pt idx="1">
                  <c:v>2015</c:v>
                </c:pt>
                <c:pt idx="2">
                  <c:v>2020</c:v>
                </c:pt>
                <c:pt idx="3">
                  <c:v>2025</c:v>
                </c:pt>
                <c:pt idx="4">
                  <c:v>2030</c:v>
                </c:pt>
              </c:numCache>
            </c:numRef>
          </c:cat>
          <c:val>
            <c:numRef>
              <c:f>'Results 2014-2030'!$C$19:$G$19</c:f>
              <c:numCache>
                <c:formatCode>#,##0</c:formatCode>
                <c:ptCount val="5"/>
                <c:pt idx="0">
                  <c:v>0</c:v>
                </c:pt>
                <c:pt idx="1">
                  <c:v>2370.66325324535</c:v>
                </c:pt>
                <c:pt idx="2">
                  <c:v>6253.302910258878</c:v>
                </c:pt>
                <c:pt idx="3">
                  <c:v>9941.1765898141894</c:v>
                </c:pt>
                <c:pt idx="4">
                  <c:v>14350.78278668912</c:v>
                </c:pt>
              </c:numCache>
            </c:numRef>
          </c:val>
          <c:extLst>
            <c:ext xmlns:c16="http://schemas.microsoft.com/office/drawing/2014/chart" uri="{C3380CC4-5D6E-409C-BE32-E72D297353CC}">
              <c16:uniqueId val="{00000000-404E-411D-99ED-D99DD1567971}"/>
            </c:ext>
          </c:extLst>
        </c:ser>
        <c:ser>
          <c:idx val="4"/>
          <c:order val="1"/>
          <c:tx>
            <c:strRef>
              <c:f>'Results 2014-2030'!$B$21</c:f>
              <c:strCache>
                <c:ptCount val="1"/>
                <c:pt idx="0">
                  <c:v>أخرى</c:v>
                </c:pt>
              </c:strCache>
            </c:strRef>
          </c:tx>
          <c:spPr>
            <a:solidFill>
              <a:schemeClr val="accent5"/>
            </a:solidFill>
            <a:ln>
              <a:noFill/>
            </a:ln>
            <a:effectLst/>
          </c:spPr>
          <c:cat>
            <c:numRef>
              <c:f>'Results 2014-2030'!$C$15:$G$15</c:f>
              <c:numCache>
                <c:formatCode>General</c:formatCode>
                <c:ptCount val="5"/>
                <c:pt idx="0">
                  <c:v>2014</c:v>
                </c:pt>
                <c:pt idx="1">
                  <c:v>2015</c:v>
                </c:pt>
                <c:pt idx="2">
                  <c:v>2020</c:v>
                </c:pt>
                <c:pt idx="3">
                  <c:v>2025</c:v>
                </c:pt>
                <c:pt idx="4">
                  <c:v>2030</c:v>
                </c:pt>
              </c:numCache>
            </c:numRef>
          </c:cat>
          <c:val>
            <c:numRef>
              <c:f>'Results 2014-2030'!$C$21:$G$21</c:f>
              <c:numCache>
                <c:formatCode>#,##0</c:formatCode>
                <c:ptCount val="5"/>
                <c:pt idx="0">
                  <c:v>0</c:v>
                </c:pt>
                <c:pt idx="1">
                  <c:v>749.90449242480099</c:v>
                </c:pt>
                <c:pt idx="2">
                  <c:v>3965.2814158090041</c:v>
                </c:pt>
                <c:pt idx="3">
                  <c:v>11509.882188759981</c:v>
                </c:pt>
                <c:pt idx="4">
                  <c:v>19071.110269943889</c:v>
                </c:pt>
              </c:numCache>
            </c:numRef>
          </c:val>
          <c:extLst>
            <c:ext xmlns:c16="http://schemas.microsoft.com/office/drawing/2014/chart" uri="{C3380CC4-5D6E-409C-BE32-E72D297353CC}">
              <c16:uniqueId val="{00000001-404E-411D-99ED-D99DD1567971}"/>
            </c:ext>
          </c:extLst>
        </c:ser>
        <c:ser>
          <c:idx val="1"/>
          <c:order val="2"/>
          <c:tx>
            <c:strRef>
              <c:f>'Results 2014-2030'!$B$18</c:f>
              <c:strCache>
                <c:ptCount val="1"/>
                <c:pt idx="0">
                  <c:v>تحسن كفاءة محطات التوليد</c:v>
                </c:pt>
              </c:strCache>
            </c:strRef>
          </c:tx>
          <c:spPr>
            <a:solidFill>
              <a:schemeClr val="accent2"/>
            </a:solidFill>
            <a:ln>
              <a:noFill/>
            </a:ln>
            <a:effectLst/>
          </c:spPr>
          <c:cat>
            <c:numRef>
              <c:f>'Results 2014-2030'!$C$15:$G$15</c:f>
              <c:numCache>
                <c:formatCode>General</c:formatCode>
                <c:ptCount val="5"/>
                <c:pt idx="0">
                  <c:v>2014</c:v>
                </c:pt>
                <c:pt idx="1">
                  <c:v>2015</c:v>
                </c:pt>
                <c:pt idx="2">
                  <c:v>2020</c:v>
                </c:pt>
                <c:pt idx="3">
                  <c:v>2025</c:v>
                </c:pt>
                <c:pt idx="4">
                  <c:v>2030</c:v>
                </c:pt>
              </c:numCache>
            </c:numRef>
          </c:cat>
          <c:val>
            <c:numRef>
              <c:f>'Results 2014-2030'!$C$18:$G$18</c:f>
              <c:numCache>
                <c:formatCode>#,##0</c:formatCode>
                <c:ptCount val="5"/>
                <c:pt idx="0">
                  <c:v>0</c:v>
                </c:pt>
                <c:pt idx="1">
                  <c:v>550.61781889420865</c:v>
                </c:pt>
                <c:pt idx="2">
                  <c:v>6369.7099521943564</c:v>
                </c:pt>
                <c:pt idx="3">
                  <c:v>14385.1927554214</c:v>
                </c:pt>
                <c:pt idx="4">
                  <c:v>23959.54828508693</c:v>
                </c:pt>
              </c:numCache>
            </c:numRef>
          </c:val>
          <c:extLst>
            <c:ext xmlns:c16="http://schemas.microsoft.com/office/drawing/2014/chart" uri="{C3380CC4-5D6E-409C-BE32-E72D297353CC}">
              <c16:uniqueId val="{00000002-404E-411D-99ED-D99DD1567971}"/>
            </c:ext>
          </c:extLst>
        </c:ser>
        <c:ser>
          <c:idx val="2"/>
          <c:order val="3"/>
          <c:tx>
            <c:strRef>
              <c:f>'Results 2014-2030'!$B$17</c:f>
              <c:strCache>
                <c:ptCount val="1"/>
                <c:pt idx="0">
                  <c:v>طاقة متجددة</c:v>
                </c:pt>
              </c:strCache>
            </c:strRef>
          </c:tx>
          <c:spPr>
            <a:solidFill>
              <a:srgbClr val="00B050"/>
            </a:solidFill>
            <a:ln>
              <a:noFill/>
            </a:ln>
            <a:effectLst/>
          </c:spPr>
          <c:cat>
            <c:numRef>
              <c:f>'Results 2014-2030'!$C$15:$G$15</c:f>
              <c:numCache>
                <c:formatCode>General</c:formatCode>
                <c:ptCount val="5"/>
                <c:pt idx="0">
                  <c:v>2014</c:v>
                </c:pt>
                <c:pt idx="1">
                  <c:v>2015</c:v>
                </c:pt>
                <c:pt idx="2">
                  <c:v>2020</c:v>
                </c:pt>
                <c:pt idx="3">
                  <c:v>2025</c:v>
                </c:pt>
                <c:pt idx="4">
                  <c:v>2030</c:v>
                </c:pt>
              </c:numCache>
            </c:numRef>
          </c:cat>
          <c:val>
            <c:numRef>
              <c:f>'Results 2014-2030'!$C$17:$G$17</c:f>
              <c:numCache>
                <c:formatCode>#,##0</c:formatCode>
                <c:ptCount val="5"/>
                <c:pt idx="0">
                  <c:v>0</c:v>
                </c:pt>
                <c:pt idx="1">
                  <c:v>3424.5453095543799</c:v>
                </c:pt>
                <c:pt idx="2">
                  <c:v>29218.193731212701</c:v>
                </c:pt>
                <c:pt idx="3">
                  <c:v>55994.295946821272</c:v>
                </c:pt>
                <c:pt idx="4">
                  <c:v>83290.209009575905</c:v>
                </c:pt>
              </c:numCache>
            </c:numRef>
          </c:val>
          <c:extLst>
            <c:ext xmlns:c16="http://schemas.microsoft.com/office/drawing/2014/chart" uri="{C3380CC4-5D6E-409C-BE32-E72D297353CC}">
              <c16:uniqueId val="{00000003-404E-411D-99ED-D99DD1567971}"/>
            </c:ext>
          </c:extLst>
        </c:ser>
        <c:ser>
          <c:idx val="5"/>
          <c:order val="4"/>
          <c:tx>
            <c:strRef>
              <c:f>'Results 2014-2030'!$B$20</c:f>
              <c:strCache>
                <c:ptCount val="1"/>
                <c:pt idx="0">
                  <c:v>مستوى الطلب</c:v>
                </c:pt>
              </c:strCache>
            </c:strRef>
          </c:tx>
          <c:spPr>
            <a:solidFill>
              <a:schemeClr val="accent1"/>
            </a:solidFill>
            <a:ln>
              <a:noFill/>
            </a:ln>
            <a:effectLst/>
          </c:spPr>
          <c:cat>
            <c:numRef>
              <c:f>'Results 2014-2030'!$C$15:$G$15</c:f>
              <c:numCache>
                <c:formatCode>General</c:formatCode>
                <c:ptCount val="5"/>
                <c:pt idx="0">
                  <c:v>2014</c:v>
                </c:pt>
                <c:pt idx="1">
                  <c:v>2015</c:v>
                </c:pt>
                <c:pt idx="2">
                  <c:v>2020</c:v>
                </c:pt>
                <c:pt idx="3">
                  <c:v>2025</c:v>
                </c:pt>
                <c:pt idx="4">
                  <c:v>2030</c:v>
                </c:pt>
              </c:numCache>
            </c:numRef>
          </c:cat>
          <c:val>
            <c:numRef>
              <c:f>'Results 2014-2030'!$C$20:$G$20</c:f>
              <c:numCache>
                <c:formatCode>#,##0</c:formatCode>
                <c:ptCount val="5"/>
                <c:pt idx="0">
                  <c:v>0</c:v>
                </c:pt>
                <c:pt idx="1">
                  <c:v>7082.7896355865523</c:v>
                </c:pt>
                <c:pt idx="2">
                  <c:v>47359.005730328849</c:v>
                </c:pt>
                <c:pt idx="3">
                  <c:v>83086.426283757144</c:v>
                </c:pt>
                <c:pt idx="4">
                  <c:v>130068.2830162941</c:v>
                </c:pt>
              </c:numCache>
            </c:numRef>
          </c:val>
          <c:extLst>
            <c:ext xmlns:c16="http://schemas.microsoft.com/office/drawing/2014/chart" uri="{C3380CC4-5D6E-409C-BE32-E72D297353CC}">
              <c16:uniqueId val="{00000004-404E-411D-99ED-D99DD1567971}"/>
            </c:ext>
          </c:extLst>
        </c:ser>
        <c:dLbls>
          <c:showLegendKey val="0"/>
          <c:showVal val="0"/>
          <c:showCatName val="0"/>
          <c:showSerName val="0"/>
          <c:showPercent val="0"/>
          <c:showBubbleSize val="0"/>
        </c:dLbls>
        <c:axId val="-318764960"/>
        <c:axId val="-318766688"/>
        <c:extLst>
          <c:ext xmlns:c15="http://schemas.microsoft.com/office/drawing/2012/chart" uri="{02D57815-91ED-43cb-92C2-25804820EDAC}">
            <c15:filteredAreaSeries>
              <c15:ser>
                <c:idx val="0"/>
                <c:order val="5"/>
                <c:tx>
                  <c:strRef>
                    <c:extLst>
                      <c:ext uri="{02D57815-91ED-43cb-92C2-25804820EDAC}">
                        <c15:formulaRef>
                          <c15:sqref>'Results 2014-2030'!$B$16</c15:sqref>
                        </c15:formulaRef>
                      </c:ext>
                    </c:extLst>
                    <c:strCache>
                      <c:ptCount val="1"/>
                      <c:pt idx="0">
                        <c:v>المجموع</c:v>
                      </c:pt>
                    </c:strCache>
                  </c:strRef>
                </c:tx>
                <c:spPr>
                  <a:solidFill>
                    <a:schemeClr val="accent1"/>
                  </a:solidFill>
                  <a:ln>
                    <a:noFill/>
                  </a:ln>
                  <a:effectLst/>
                </c:spPr>
                <c:cat>
                  <c:numRef>
                    <c:extLst>
                      <c:ext uri="{02D57815-91ED-43cb-92C2-25804820EDAC}">
                        <c15:formulaRef>
                          <c15:sqref>'Results 2014-2030'!$C$15:$G$15</c15:sqref>
                        </c15:formulaRef>
                      </c:ext>
                    </c:extLst>
                    <c:numCache>
                      <c:formatCode>General</c:formatCode>
                      <c:ptCount val="5"/>
                      <c:pt idx="0">
                        <c:v>2014</c:v>
                      </c:pt>
                      <c:pt idx="1">
                        <c:v>2015</c:v>
                      </c:pt>
                      <c:pt idx="2">
                        <c:v>2020</c:v>
                      </c:pt>
                      <c:pt idx="3">
                        <c:v>2025</c:v>
                      </c:pt>
                      <c:pt idx="4">
                        <c:v>2030</c:v>
                      </c:pt>
                    </c:numCache>
                  </c:numRef>
                </c:cat>
                <c:val>
                  <c:numRef>
                    <c:extLst>
                      <c:ext uri="{02D57815-91ED-43cb-92C2-25804820EDAC}">
                        <c15:formulaRef>
                          <c15:sqref>'Results 2014-2030'!$C$16:$G$16</c15:sqref>
                        </c15:formulaRef>
                      </c:ext>
                    </c:extLst>
                    <c:numCache>
                      <c:formatCode>#,##0.0</c:formatCode>
                      <c:ptCount val="5"/>
                      <c:pt idx="0">
                        <c:v>0</c:v>
                      </c:pt>
                      <c:pt idx="1">
                        <c:v>14178.5205097053</c:v>
                      </c:pt>
                      <c:pt idx="2">
                        <c:v>93165.493739803365</c:v>
                      </c:pt>
                      <c:pt idx="3">
                        <c:v>174916.9737645748</c:v>
                      </c:pt>
                      <c:pt idx="4">
                        <c:v>270739.93336759013</c:v>
                      </c:pt>
                    </c:numCache>
                  </c:numRef>
                </c:val>
                <c:extLst>
                  <c:ext xmlns:c16="http://schemas.microsoft.com/office/drawing/2014/chart" uri="{C3380CC4-5D6E-409C-BE32-E72D297353CC}">
                    <c16:uniqueId val="{00000005-404E-411D-99ED-D99DD1567971}"/>
                  </c:ext>
                </c:extLst>
              </c15:ser>
            </c15:filteredAreaSeries>
          </c:ext>
        </c:extLst>
      </c:areaChart>
      <c:catAx>
        <c:axId val="-31876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766688"/>
        <c:crosses val="autoZero"/>
        <c:auto val="1"/>
        <c:lblAlgn val="ctr"/>
        <c:lblOffset val="100"/>
        <c:noMultiLvlLbl val="0"/>
      </c:catAx>
      <c:valAx>
        <c:axId val="-318766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ar-SY" sz="1200" b="0" i="0" baseline="0">
                    <a:solidFill>
                      <a:sysClr val="windowText" lastClr="000000"/>
                    </a:solidFill>
                    <a:effectLst/>
                  </a:rPr>
                  <a:t>ألف طن م.ن</a:t>
                </a:r>
                <a:endParaRPr lang="en-US" sz="1200">
                  <a:solidFill>
                    <a:sysClr val="windowText" lastClr="000000"/>
                  </a:solidFill>
                  <a:effectLst/>
                </a:endParaRP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764960"/>
        <c:crosses val="autoZero"/>
        <c:crossBetween val="midCat"/>
      </c:valAx>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ar-SY" sz="1800" b="1" i="0" baseline="0">
                <a:solidFill>
                  <a:sysClr val="windowText" lastClr="000000"/>
                </a:solidFill>
                <a:effectLst/>
              </a:rPr>
              <a:t>توزع الكهرباء المولدة حسب نمط الوقود لسيناريو الاستدامة</a:t>
            </a:r>
            <a:endParaRPr lang="en-US" sz="1800" b="1">
              <a:solidFill>
                <a:sysClr val="windowText" lastClr="000000"/>
              </a:solidFill>
              <a:effectLst/>
            </a:endParaRPr>
          </a:p>
        </c:rich>
      </c:tx>
      <c:layout>
        <c:manualLayout>
          <c:xMode val="edge"/>
          <c:yMode val="edge"/>
          <c:x val="0.191285032812953"/>
          <c:y val="8.7527352297592995E-3"/>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0271428597448901"/>
          <c:y val="0.182424767427498"/>
          <c:w val="0.75801490289078199"/>
          <c:h val="0.66361229031635904"/>
        </c:manualLayout>
      </c:layout>
      <c:barChart>
        <c:barDir val="col"/>
        <c:grouping val="percentStacked"/>
        <c:varyColors val="0"/>
        <c:ser>
          <c:idx val="7"/>
          <c:order val="0"/>
          <c:tx>
            <c:strRef>
              <c:f>' BLS-SES 2014-2030'!$G$47</c:f>
              <c:strCache>
                <c:ptCount val="1"/>
                <c:pt idx="0">
                  <c:v>وقود ثقيل</c:v>
                </c:pt>
              </c:strCache>
            </c:strRef>
          </c:tx>
          <c:spPr>
            <a:solidFill>
              <a:schemeClr val="accent2">
                <a:lumMod val="60000"/>
              </a:schemeClr>
            </a:solidFill>
            <a:ln>
              <a:noFill/>
            </a:ln>
            <a:effectLst/>
          </c:spPr>
          <c:invertIfNegative val="0"/>
          <c:cat>
            <c:numRef>
              <c:f>' BLS-SES 2014-2030'!$H$39:$L$39</c:f>
              <c:numCache>
                <c:formatCode>General</c:formatCode>
                <c:ptCount val="5"/>
                <c:pt idx="0">
                  <c:v>2014</c:v>
                </c:pt>
                <c:pt idx="1">
                  <c:v>2015</c:v>
                </c:pt>
                <c:pt idx="2">
                  <c:v>2020</c:v>
                </c:pt>
                <c:pt idx="3">
                  <c:v>2025</c:v>
                </c:pt>
                <c:pt idx="4">
                  <c:v>2030</c:v>
                </c:pt>
              </c:numCache>
            </c:numRef>
          </c:cat>
          <c:val>
            <c:numRef>
              <c:f>' BLS-SES 2014-2030'!$H$47:$L$47</c:f>
              <c:numCache>
                <c:formatCode>0.0%</c:formatCode>
                <c:ptCount val="5"/>
                <c:pt idx="0">
                  <c:v>0.25818910482884899</c:v>
                </c:pt>
                <c:pt idx="1">
                  <c:v>0.25555228577704597</c:v>
                </c:pt>
                <c:pt idx="2">
                  <c:v>0.203146496795719</c:v>
                </c:pt>
                <c:pt idx="3">
                  <c:v>0.18396240153670301</c:v>
                </c:pt>
                <c:pt idx="4">
                  <c:v>0.17100000000000001</c:v>
                </c:pt>
              </c:numCache>
            </c:numRef>
          </c:val>
          <c:extLst>
            <c:ext xmlns:c16="http://schemas.microsoft.com/office/drawing/2014/chart" uri="{C3380CC4-5D6E-409C-BE32-E72D297353CC}">
              <c16:uniqueId val="{00000000-C351-4839-8D39-485168C72C87}"/>
            </c:ext>
          </c:extLst>
        </c:ser>
        <c:ser>
          <c:idx val="3"/>
          <c:order val="1"/>
          <c:tx>
            <c:strRef>
              <c:f>' BLS-SES 2014-2030'!$G$43</c:f>
              <c:strCache>
                <c:ptCount val="1"/>
                <c:pt idx="0">
                  <c:v>ديزل</c:v>
                </c:pt>
              </c:strCache>
            </c:strRef>
          </c:tx>
          <c:spPr>
            <a:solidFill>
              <a:schemeClr val="accent4"/>
            </a:solidFill>
            <a:ln>
              <a:noFill/>
            </a:ln>
            <a:effectLst/>
          </c:spPr>
          <c:invertIfNegative val="0"/>
          <c:cat>
            <c:numRef>
              <c:f>' BLS-SES 2014-2030'!$H$39:$L$39</c:f>
              <c:numCache>
                <c:formatCode>General</c:formatCode>
                <c:ptCount val="5"/>
                <c:pt idx="0">
                  <c:v>2014</c:v>
                </c:pt>
                <c:pt idx="1">
                  <c:v>2015</c:v>
                </c:pt>
                <c:pt idx="2">
                  <c:v>2020</c:v>
                </c:pt>
                <c:pt idx="3">
                  <c:v>2025</c:v>
                </c:pt>
                <c:pt idx="4">
                  <c:v>2030</c:v>
                </c:pt>
              </c:numCache>
            </c:numRef>
          </c:cat>
          <c:val>
            <c:numRef>
              <c:f>' BLS-SES 2014-2030'!$H$43:$L$43</c:f>
              <c:numCache>
                <c:formatCode>0.00%</c:formatCode>
                <c:ptCount val="5"/>
                <c:pt idx="0" formatCode="0.0%">
                  <c:v>7.8491568408181805E-2</c:v>
                </c:pt>
                <c:pt idx="1">
                  <c:v>7.6085845382670395E-2</c:v>
                </c:pt>
                <c:pt idx="2">
                  <c:v>6.4057230255113604E-2</c:v>
                </c:pt>
                <c:pt idx="3">
                  <c:v>5.2028615127556799E-2</c:v>
                </c:pt>
                <c:pt idx="4" formatCode="0.0%">
                  <c:v>0.04</c:v>
                </c:pt>
              </c:numCache>
            </c:numRef>
          </c:val>
          <c:extLst>
            <c:ext xmlns:c16="http://schemas.microsoft.com/office/drawing/2014/chart" uri="{C3380CC4-5D6E-409C-BE32-E72D297353CC}">
              <c16:uniqueId val="{00000001-C351-4839-8D39-485168C72C87}"/>
            </c:ext>
          </c:extLst>
        </c:ser>
        <c:ser>
          <c:idx val="2"/>
          <c:order val="2"/>
          <c:tx>
            <c:strRef>
              <c:f>' BLS-SES 2014-2030'!$G$42</c:f>
              <c:strCache>
                <c:ptCount val="1"/>
                <c:pt idx="0">
                  <c:v>فحم</c:v>
                </c:pt>
              </c:strCache>
            </c:strRef>
          </c:tx>
          <c:spPr>
            <a:solidFill>
              <a:schemeClr val="accent3"/>
            </a:solidFill>
            <a:ln>
              <a:noFill/>
            </a:ln>
            <a:effectLst/>
          </c:spPr>
          <c:invertIfNegative val="0"/>
          <c:cat>
            <c:numRef>
              <c:f>' BLS-SES 2014-2030'!$H$39:$L$39</c:f>
              <c:numCache>
                <c:formatCode>General</c:formatCode>
                <c:ptCount val="5"/>
                <c:pt idx="0">
                  <c:v>2014</c:v>
                </c:pt>
                <c:pt idx="1">
                  <c:v>2015</c:v>
                </c:pt>
                <c:pt idx="2">
                  <c:v>2020</c:v>
                </c:pt>
                <c:pt idx="3">
                  <c:v>2025</c:v>
                </c:pt>
                <c:pt idx="4">
                  <c:v>2030</c:v>
                </c:pt>
              </c:numCache>
            </c:numRef>
          </c:cat>
          <c:val>
            <c:numRef>
              <c:f>' BLS-SES 2014-2030'!$H$42:$L$42</c:f>
              <c:numCache>
                <c:formatCode>0.00%</c:formatCode>
                <c:ptCount val="5"/>
                <c:pt idx="0" formatCode="0.0%">
                  <c:v>1.5186158610392599E-2</c:v>
                </c:pt>
                <c:pt idx="1">
                  <c:v>1.6112023697242999E-2</c:v>
                </c:pt>
                <c:pt idx="2">
                  <c:v>2.0741349131495401E-2</c:v>
                </c:pt>
                <c:pt idx="3">
                  <c:v>2.5370674565747701E-2</c:v>
                </c:pt>
                <c:pt idx="4" formatCode="0.0%">
                  <c:v>0.03</c:v>
                </c:pt>
              </c:numCache>
            </c:numRef>
          </c:val>
          <c:extLst>
            <c:ext xmlns:c16="http://schemas.microsoft.com/office/drawing/2014/chart" uri="{C3380CC4-5D6E-409C-BE32-E72D297353CC}">
              <c16:uniqueId val="{00000002-C351-4839-8D39-485168C72C87}"/>
            </c:ext>
          </c:extLst>
        </c:ser>
        <c:ser>
          <c:idx val="5"/>
          <c:order val="3"/>
          <c:tx>
            <c:strRef>
              <c:f>' BLS-SES 2014-2030'!$G$45</c:f>
              <c:strCache>
                <c:ptCount val="1"/>
                <c:pt idx="0">
                  <c:v>عنفات غازية </c:v>
                </c:pt>
              </c:strCache>
            </c:strRef>
          </c:tx>
          <c:spPr>
            <a:pattFill prst="pct25">
              <a:fgClr>
                <a:srgbClr val="00B0F0"/>
              </a:fgClr>
              <a:bgClr>
                <a:schemeClr val="bg1"/>
              </a:bgClr>
            </a:pattFill>
            <a:ln>
              <a:noFill/>
            </a:ln>
            <a:effectLst/>
          </c:spPr>
          <c:invertIfNegative val="0"/>
          <c:cat>
            <c:numRef>
              <c:f>' BLS-SES 2014-2030'!$H$39:$L$39</c:f>
              <c:numCache>
                <c:formatCode>General</c:formatCode>
                <c:ptCount val="5"/>
                <c:pt idx="0">
                  <c:v>2014</c:v>
                </c:pt>
                <c:pt idx="1">
                  <c:v>2015</c:v>
                </c:pt>
                <c:pt idx="2">
                  <c:v>2020</c:v>
                </c:pt>
                <c:pt idx="3">
                  <c:v>2025</c:v>
                </c:pt>
                <c:pt idx="4">
                  <c:v>2030</c:v>
                </c:pt>
              </c:numCache>
            </c:numRef>
          </c:cat>
          <c:val>
            <c:numRef>
              <c:f>' BLS-SES 2014-2030'!$H$45:$L$45</c:f>
              <c:numCache>
                <c:formatCode>0.00%</c:formatCode>
                <c:ptCount val="5"/>
                <c:pt idx="0" formatCode="0.0%">
                  <c:v>0.285150828566337</c:v>
                </c:pt>
                <c:pt idx="1">
                  <c:v>0.27795390178094198</c:v>
                </c:pt>
                <c:pt idx="2">
                  <c:v>0.241969267853961</c:v>
                </c:pt>
                <c:pt idx="3">
                  <c:v>0.20598463392697999</c:v>
                </c:pt>
                <c:pt idx="4" formatCode="0.0%">
                  <c:v>0.17</c:v>
                </c:pt>
              </c:numCache>
            </c:numRef>
          </c:val>
          <c:extLst>
            <c:ext xmlns:c16="http://schemas.microsoft.com/office/drawing/2014/chart" uri="{C3380CC4-5D6E-409C-BE32-E72D297353CC}">
              <c16:uniqueId val="{00000003-C351-4839-8D39-485168C72C87}"/>
            </c:ext>
          </c:extLst>
        </c:ser>
        <c:ser>
          <c:idx val="4"/>
          <c:order val="4"/>
          <c:tx>
            <c:strRef>
              <c:f>' BLS-SES 2014-2030'!$G$44</c:f>
              <c:strCache>
                <c:ptCount val="1"/>
                <c:pt idx="0">
                  <c:v>دارة مركبة</c:v>
                </c:pt>
              </c:strCache>
            </c:strRef>
          </c:tx>
          <c:spPr>
            <a:pattFill prst="lgCheck">
              <a:fgClr>
                <a:schemeClr val="accent4">
                  <a:lumMod val="60000"/>
                  <a:lumOff val="40000"/>
                </a:schemeClr>
              </a:fgClr>
              <a:bgClr>
                <a:schemeClr val="bg1"/>
              </a:bgClr>
            </a:pattFill>
            <a:ln>
              <a:noFill/>
            </a:ln>
            <a:effectLst/>
          </c:spPr>
          <c:invertIfNegative val="0"/>
          <c:cat>
            <c:numRef>
              <c:f>' BLS-SES 2014-2030'!$H$39:$L$39</c:f>
              <c:numCache>
                <c:formatCode>General</c:formatCode>
                <c:ptCount val="5"/>
                <c:pt idx="0">
                  <c:v>2014</c:v>
                </c:pt>
                <c:pt idx="1">
                  <c:v>2015</c:v>
                </c:pt>
                <c:pt idx="2">
                  <c:v>2020</c:v>
                </c:pt>
                <c:pt idx="3">
                  <c:v>2025</c:v>
                </c:pt>
                <c:pt idx="4">
                  <c:v>2030</c:v>
                </c:pt>
              </c:numCache>
            </c:numRef>
          </c:cat>
          <c:val>
            <c:numRef>
              <c:f>' BLS-SES 2014-2030'!$H$44:$L$44</c:f>
              <c:numCache>
                <c:formatCode>0.00%</c:formatCode>
                <c:ptCount val="5"/>
                <c:pt idx="0" formatCode="0.0%">
                  <c:v>0.32930397509078302</c:v>
                </c:pt>
                <c:pt idx="1">
                  <c:v>0.33497247664760899</c:v>
                </c:pt>
                <c:pt idx="2">
                  <c:v>0.36331498443173899</c:v>
                </c:pt>
                <c:pt idx="3">
                  <c:v>0.39165749221586998</c:v>
                </c:pt>
                <c:pt idx="4" formatCode="0.0%">
                  <c:v>0.42</c:v>
                </c:pt>
              </c:numCache>
            </c:numRef>
          </c:val>
          <c:extLst>
            <c:ext xmlns:c16="http://schemas.microsoft.com/office/drawing/2014/chart" uri="{C3380CC4-5D6E-409C-BE32-E72D297353CC}">
              <c16:uniqueId val="{00000004-C351-4839-8D39-485168C72C87}"/>
            </c:ext>
          </c:extLst>
        </c:ser>
        <c:ser>
          <c:idx val="6"/>
          <c:order val="5"/>
          <c:tx>
            <c:strRef>
              <c:f>' BLS-SES 2014-2030'!$G$46</c:f>
              <c:strCache>
                <c:ptCount val="1"/>
                <c:pt idx="0">
                  <c:v>طاقة نووية</c:v>
                </c:pt>
              </c:strCache>
            </c:strRef>
          </c:tx>
          <c:spPr>
            <a:pattFill prst="dkUpDiag">
              <a:fgClr>
                <a:srgbClr val="9E5ECE"/>
              </a:fgClr>
              <a:bgClr>
                <a:schemeClr val="bg1"/>
              </a:bgClr>
            </a:pattFill>
            <a:ln>
              <a:noFill/>
            </a:ln>
            <a:effectLst/>
          </c:spPr>
          <c:invertIfNegative val="0"/>
          <c:cat>
            <c:numRef>
              <c:f>' BLS-SES 2014-2030'!$H$39:$L$39</c:f>
              <c:numCache>
                <c:formatCode>General</c:formatCode>
                <c:ptCount val="5"/>
                <c:pt idx="0">
                  <c:v>2014</c:v>
                </c:pt>
                <c:pt idx="1">
                  <c:v>2015</c:v>
                </c:pt>
                <c:pt idx="2">
                  <c:v>2020</c:v>
                </c:pt>
                <c:pt idx="3">
                  <c:v>2025</c:v>
                </c:pt>
                <c:pt idx="4">
                  <c:v>2030</c:v>
                </c:pt>
              </c:numCache>
            </c:numRef>
          </c:cat>
          <c:val>
            <c:numRef>
              <c:f>' BLS-SES 2014-2030'!$H$46:$L$46</c:f>
              <c:numCache>
                <c:formatCode>0.0%</c:formatCode>
                <c:ptCount val="5"/>
                <c:pt idx="0">
                  <c:v>0</c:v>
                </c:pt>
                <c:pt idx="1">
                  <c:v>0</c:v>
                </c:pt>
                <c:pt idx="2">
                  <c:v>0.03</c:v>
                </c:pt>
                <c:pt idx="3">
                  <c:v>3.5999999999999997E-2</c:v>
                </c:pt>
                <c:pt idx="4">
                  <c:v>4.4999999999999998E-2</c:v>
                </c:pt>
              </c:numCache>
            </c:numRef>
          </c:val>
          <c:extLst>
            <c:ext xmlns:c16="http://schemas.microsoft.com/office/drawing/2014/chart" uri="{C3380CC4-5D6E-409C-BE32-E72D297353CC}">
              <c16:uniqueId val="{00000005-C351-4839-8D39-485168C72C87}"/>
            </c:ext>
          </c:extLst>
        </c:ser>
        <c:ser>
          <c:idx val="1"/>
          <c:order val="6"/>
          <c:tx>
            <c:strRef>
              <c:f>' BLS-SES 2014-2030'!$G$41</c:f>
              <c:strCache>
                <c:ptCount val="1"/>
                <c:pt idx="0">
                  <c:v>طاقة مائية</c:v>
                </c:pt>
              </c:strCache>
            </c:strRef>
          </c:tx>
          <c:spPr>
            <a:solidFill>
              <a:srgbClr val="0070C0"/>
            </a:solidFill>
            <a:ln>
              <a:noFill/>
            </a:ln>
            <a:effectLst/>
          </c:spPr>
          <c:invertIfNegative val="0"/>
          <c:cat>
            <c:numRef>
              <c:f>' BLS-SES 2014-2030'!$H$39:$L$39</c:f>
              <c:numCache>
                <c:formatCode>General</c:formatCode>
                <c:ptCount val="5"/>
                <c:pt idx="0">
                  <c:v>2014</c:v>
                </c:pt>
                <c:pt idx="1">
                  <c:v>2015</c:v>
                </c:pt>
                <c:pt idx="2">
                  <c:v>2020</c:v>
                </c:pt>
                <c:pt idx="3">
                  <c:v>2025</c:v>
                </c:pt>
                <c:pt idx="4">
                  <c:v>2030</c:v>
                </c:pt>
              </c:numCache>
            </c:numRef>
          </c:cat>
          <c:val>
            <c:numRef>
              <c:f>' BLS-SES 2014-2030'!$H$41:$L$41</c:f>
              <c:numCache>
                <c:formatCode>0.00%</c:formatCode>
                <c:ptCount val="5"/>
                <c:pt idx="0" formatCode="0.0%">
                  <c:v>2.96330744511554E-2</c:v>
                </c:pt>
                <c:pt idx="1">
                  <c:v>2.9656007297958201E-2</c:v>
                </c:pt>
                <c:pt idx="2">
                  <c:v>2.97706715319721E-2</c:v>
                </c:pt>
                <c:pt idx="3">
                  <c:v>2.98853357659861E-2</c:v>
                </c:pt>
                <c:pt idx="4" formatCode="0.0%">
                  <c:v>0.03</c:v>
                </c:pt>
              </c:numCache>
            </c:numRef>
          </c:val>
          <c:extLst>
            <c:ext xmlns:c16="http://schemas.microsoft.com/office/drawing/2014/chart" uri="{C3380CC4-5D6E-409C-BE32-E72D297353CC}">
              <c16:uniqueId val="{00000006-C351-4839-8D39-485168C72C87}"/>
            </c:ext>
          </c:extLst>
        </c:ser>
        <c:ser>
          <c:idx val="0"/>
          <c:order val="7"/>
          <c:tx>
            <c:strRef>
              <c:f>' BLS-SES 2014-2030'!$G$40</c:f>
              <c:strCache>
                <c:ptCount val="1"/>
                <c:pt idx="0">
                  <c:v>طاقة متجددة</c:v>
                </c:pt>
              </c:strCache>
            </c:strRef>
          </c:tx>
          <c:spPr>
            <a:solidFill>
              <a:srgbClr val="00B050"/>
            </a:solidFill>
            <a:ln>
              <a:noFill/>
            </a:ln>
            <a:effectLst/>
          </c:spPr>
          <c:invertIfNegative val="0"/>
          <c:cat>
            <c:numRef>
              <c:f>' BLS-SES 2014-2030'!$H$39:$L$39</c:f>
              <c:numCache>
                <c:formatCode>General</c:formatCode>
                <c:ptCount val="5"/>
                <c:pt idx="0">
                  <c:v>2014</c:v>
                </c:pt>
                <c:pt idx="1">
                  <c:v>2015</c:v>
                </c:pt>
                <c:pt idx="2">
                  <c:v>2020</c:v>
                </c:pt>
                <c:pt idx="3">
                  <c:v>2025</c:v>
                </c:pt>
                <c:pt idx="4">
                  <c:v>2030</c:v>
                </c:pt>
              </c:numCache>
            </c:numRef>
          </c:cat>
          <c:val>
            <c:numRef>
              <c:f>' BLS-SES 2014-2030'!$H$40:$L$40</c:f>
              <c:numCache>
                <c:formatCode>0.00%</c:formatCode>
                <c:ptCount val="5"/>
                <c:pt idx="0" formatCode="0.0%">
                  <c:v>4.0452900443008E-3</c:v>
                </c:pt>
                <c:pt idx="1">
                  <c:v>9.6674594165319996E-3</c:v>
                </c:pt>
                <c:pt idx="2">
                  <c:v>4.7E-2</c:v>
                </c:pt>
                <c:pt idx="3">
                  <c:v>7.5110846861156003E-2</c:v>
                </c:pt>
                <c:pt idx="4" formatCode="0.0%">
                  <c:v>9.4E-2</c:v>
                </c:pt>
              </c:numCache>
            </c:numRef>
          </c:val>
          <c:extLst>
            <c:ext xmlns:c16="http://schemas.microsoft.com/office/drawing/2014/chart" uri="{C3380CC4-5D6E-409C-BE32-E72D297353CC}">
              <c16:uniqueId val="{00000007-C351-4839-8D39-485168C72C87}"/>
            </c:ext>
          </c:extLst>
        </c:ser>
        <c:dLbls>
          <c:showLegendKey val="0"/>
          <c:showVal val="0"/>
          <c:showCatName val="0"/>
          <c:showSerName val="0"/>
          <c:showPercent val="0"/>
          <c:showBubbleSize val="0"/>
        </c:dLbls>
        <c:gapWidth val="150"/>
        <c:overlap val="100"/>
        <c:axId val="-318536816"/>
        <c:axId val="-318572128"/>
      </c:barChart>
      <c:lineChart>
        <c:grouping val="standard"/>
        <c:varyColors val="0"/>
        <c:ser>
          <c:idx val="8"/>
          <c:order val="8"/>
          <c:tx>
            <c:v>الكهرباء المولدة</c:v>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dPt>
            <c:idx val="1"/>
            <c:marker>
              <c:symbol val="circle"/>
              <c:size val="5"/>
              <c:spPr>
                <a:solidFill>
                  <a:schemeClr val="accent3">
                    <a:lumMod val="60000"/>
                  </a:schemeClr>
                </a:solidFill>
                <a:ln w="9525">
                  <a:solidFill>
                    <a:schemeClr val="accent3">
                      <a:lumMod val="60000"/>
                    </a:schemeClr>
                  </a:solidFill>
                </a:ln>
                <a:effectLst/>
              </c:spPr>
            </c:marker>
            <c:bubble3D val="0"/>
            <c:spPr>
              <a:ln w="28575" cap="rnd">
                <a:solidFill>
                  <a:srgbClr val="0070C0"/>
                </a:solidFill>
                <a:round/>
              </a:ln>
              <a:effectLst/>
            </c:spPr>
            <c:extLst>
              <c:ext xmlns:c16="http://schemas.microsoft.com/office/drawing/2014/chart" uri="{C3380CC4-5D6E-409C-BE32-E72D297353CC}">
                <c16:uniqueId val="{00000009-C351-4839-8D39-485168C72C87}"/>
              </c:ext>
            </c:extLst>
          </c:dPt>
          <c:dPt>
            <c:idx val="2"/>
            <c:marker>
              <c:symbol val="circle"/>
              <c:size val="5"/>
              <c:spPr>
                <a:solidFill>
                  <a:schemeClr val="accent3">
                    <a:lumMod val="60000"/>
                  </a:schemeClr>
                </a:solidFill>
                <a:ln w="9525">
                  <a:solidFill>
                    <a:schemeClr val="accent3">
                      <a:lumMod val="60000"/>
                    </a:schemeClr>
                  </a:solidFill>
                </a:ln>
                <a:effectLst/>
              </c:spPr>
            </c:marker>
            <c:bubble3D val="0"/>
            <c:spPr>
              <a:ln w="28575" cap="rnd">
                <a:solidFill>
                  <a:srgbClr val="0070C0"/>
                </a:solidFill>
                <a:round/>
              </a:ln>
              <a:effectLst/>
            </c:spPr>
            <c:extLst>
              <c:ext xmlns:c16="http://schemas.microsoft.com/office/drawing/2014/chart" uri="{C3380CC4-5D6E-409C-BE32-E72D297353CC}">
                <c16:uniqueId val="{0000000B-C351-4839-8D39-485168C72C87}"/>
              </c:ext>
            </c:extLst>
          </c:dPt>
          <c:dPt>
            <c:idx val="3"/>
            <c:marker>
              <c:symbol val="circle"/>
              <c:size val="5"/>
              <c:spPr>
                <a:solidFill>
                  <a:schemeClr val="accent3">
                    <a:lumMod val="60000"/>
                  </a:schemeClr>
                </a:solidFill>
                <a:ln w="9525">
                  <a:solidFill>
                    <a:schemeClr val="accent3">
                      <a:lumMod val="60000"/>
                    </a:schemeClr>
                  </a:solidFill>
                </a:ln>
                <a:effectLst/>
              </c:spPr>
            </c:marker>
            <c:bubble3D val="0"/>
            <c:spPr>
              <a:ln w="28575" cap="rnd">
                <a:solidFill>
                  <a:srgbClr val="0070C0"/>
                </a:solidFill>
                <a:round/>
              </a:ln>
              <a:effectLst/>
            </c:spPr>
            <c:extLst>
              <c:ext xmlns:c16="http://schemas.microsoft.com/office/drawing/2014/chart" uri="{C3380CC4-5D6E-409C-BE32-E72D297353CC}">
                <c16:uniqueId val="{0000000D-C351-4839-8D39-485168C72C87}"/>
              </c:ext>
            </c:extLst>
          </c:dPt>
          <c:dPt>
            <c:idx val="4"/>
            <c:marker>
              <c:symbol val="circle"/>
              <c:size val="5"/>
              <c:spPr>
                <a:solidFill>
                  <a:schemeClr val="accent3">
                    <a:lumMod val="60000"/>
                  </a:schemeClr>
                </a:solidFill>
                <a:ln w="9525">
                  <a:solidFill>
                    <a:schemeClr val="accent3">
                      <a:lumMod val="60000"/>
                    </a:schemeClr>
                  </a:solidFill>
                </a:ln>
                <a:effectLst/>
              </c:spPr>
            </c:marker>
            <c:bubble3D val="0"/>
            <c:spPr>
              <a:ln w="28575" cap="rnd">
                <a:solidFill>
                  <a:srgbClr val="0070C0"/>
                </a:solidFill>
                <a:round/>
              </a:ln>
              <a:effectLst/>
            </c:spPr>
            <c:extLst>
              <c:ext xmlns:c16="http://schemas.microsoft.com/office/drawing/2014/chart" uri="{C3380CC4-5D6E-409C-BE32-E72D297353CC}">
                <c16:uniqueId val="{0000000F-C351-4839-8D39-485168C72C87}"/>
              </c:ext>
            </c:extLst>
          </c:dPt>
          <c:val>
            <c:numRef>
              <c:f>' BLS-SES 2014-2030'!$H$33:$L$33</c:f>
              <c:numCache>
                <c:formatCode>0.0</c:formatCode>
                <c:ptCount val="5"/>
                <c:pt idx="0">
                  <c:v>1043208</c:v>
                </c:pt>
                <c:pt idx="1">
                  <c:v>1068539.47427648</c:v>
                </c:pt>
                <c:pt idx="2">
                  <c:v>1288839.7553074199</c:v>
                </c:pt>
                <c:pt idx="3">
                  <c:v>1549650.33815856</c:v>
                </c:pt>
                <c:pt idx="4">
                  <c:v>1865064.87145574</c:v>
                </c:pt>
              </c:numCache>
            </c:numRef>
          </c:val>
          <c:smooth val="0"/>
          <c:extLst>
            <c:ext xmlns:c16="http://schemas.microsoft.com/office/drawing/2014/chart" uri="{C3380CC4-5D6E-409C-BE32-E72D297353CC}">
              <c16:uniqueId val="{00000010-C351-4839-8D39-485168C72C87}"/>
            </c:ext>
          </c:extLst>
        </c:ser>
        <c:dLbls>
          <c:showLegendKey val="0"/>
          <c:showVal val="0"/>
          <c:showCatName val="0"/>
          <c:showSerName val="0"/>
          <c:showPercent val="0"/>
          <c:showBubbleSize val="0"/>
        </c:dLbls>
        <c:marker val="1"/>
        <c:smooth val="0"/>
        <c:axId val="-318641184"/>
        <c:axId val="-315814160"/>
      </c:lineChart>
      <c:catAx>
        <c:axId val="-318536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572128"/>
        <c:crosses val="autoZero"/>
        <c:auto val="1"/>
        <c:lblAlgn val="ctr"/>
        <c:lblOffset val="100"/>
        <c:noMultiLvlLbl val="0"/>
      </c:catAx>
      <c:valAx>
        <c:axId val="-318572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ar-SY" sz="1200">
                    <a:solidFill>
                      <a:sysClr val="windowText" lastClr="000000"/>
                    </a:solidFill>
                  </a:rPr>
                  <a:t>نسبة المساهمة </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536816"/>
        <c:crosses val="autoZero"/>
        <c:crossBetween val="between"/>
      </c:valAx>
      <c:valAx>
        <c:axId val="-315814160"/>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ar-SY" sz="1200"/>
                  <a:t>الكهرباء المولدة (ج.و.س)</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641184"/>
        <c:crosses val="max"/>
        <c:crossBetween val="between"/>
        <c:majorUnit val="400000"/>
      </c:valAx>
      <c:catAx>
        <c:axId val="-318641184"/>
        <c:scaling>
          <c:orientation val="minMax"/>
        </c:scaling>
        <c:delete val="1"/>
        <c:axPos val="b"/>
        <c:majorTickMark val="out"/>
        <c:minorTickMark val="none"/>
        <c:tickLblPos val="nextTo"/>
        <c:crossAx val="-315814160"/>
        <c:crosses val="autoZero"/>
        <c:auto val="1"/>
        <c:lblAlgn val="ctr"/>
        <c:lblOffset val="100"/>
        <c:noMultiLvlLbl val="0"/>
      </c:catAx>
      <c:spPr>
        <a:noFill/>
        <a:ln>
          <a:solidFill>
            <a:schemeClr val="bg1">
              <a:lumMod val="50000"/>
            </a:schemeClr>
          </a:solidFill>
        </a:ln>
        <a:effectLst/>
      </c:spPr>
    </c:plotArea>
    <c:legend>
      <c:legendPos val="b"/>
      <c:layout>
        <c:manualLayout>
          <c:xMode val="edge"/>
          <c:yMode val="edge"/>
          <c:x val="2.2713300372337202E-2"/>
          <c:y val="0.91583256802294799"/>
          <c:w val="0.96284197033510399"/>
          <c:h val="7.750076706016610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ar-SY" sz="1600" b="1" i="0" baseline="0">
                <a:solidFill>
                  <a:sysClr val="windowText" lastClr="000000"/>
                </a:solidFill>
                <a:effectLst/>
              </a:rPr>
              <a:t>الوفر المحقق في وقود التوليد حسب الإجراء لعام 2030 (</a:t>
            </a:r>
            <a:r>
              <a:rPr lang="ar-SY" sz="1600" b="1" i="0" cap="all" baseline="0">
                <a:solidFill>
                  <a:sysClr val="windowText" lastClr="000000"/>
                </a:solidFill>
                <a:effectLst/>
              </a:rPr>
              <a:t>180 مليون طن م.ن)</a:t>
            </a:r>
            <a:endParaRPr lang="en-US" sz="1600" b="1">
              <a:solidFill>
                <a:sysClr val="windowText" lastClr="000000"/>
              </a:solidFill>
              <a:effectLst/>
            </a:endParaRPr>
          </a:p>
        </c:rich>
      </c:tx>
      <c:layout>
        <c:manualLayout>
          <c:xMode val="edge"/>
          <c:yMode val="edge"/>
          <c:x val="0.135457392867156"/>
          <c:y val="1.7459624618070699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985674775298"/>
          <c:y val="0.190527173103748"/>
          <c:w val="0.74807856311627097"/>
          <c:h val="0.64220974042138301"/>
        </c:manualLayout>
      </c:layout>
      <c:pie3DChart>
        <c:varyColors val="1"/>
        <c:ser>
          <c:idx val="0"/>
          <c:order val="0"/>
          <c:dPt>
            <c:idx val="0"/>
            <c:bubble3D val="0"/>
            <c:explosion val="9"/>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5F3B-4D99-A30F-05A6275F870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5F3B-4D99-A30F-05A6275F870F}"/>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5F3B-4D99-A30F-05A6275F870F}"/>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5F3B-4D99-A30F-05A6275F870F}"/>
              </c:ext>
            </c:extLst>
          </c:dPt>
          <c:dLbls>
            <c:dLbl>
              <c:idx val="0"/>
              <c:spPr>
                <a:solidFill>
                  <a:sysClr val="window" lastClr="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5F3B-4D99-A30F-05A6275F870F}"/>
                </c:ext>
              </c:extLst>
            </c:dLbl>
            <c:dLbl>
              <c:idx val="1"/>
              <c:layout>
                <c:manualLayout>
                  <c:x val="5.7581573896353197E-2"/>
                  <c:y val="1.6638935108153102E-2"/>
                </c:manualLayout>
              </c:layout>
              <c:tx>
                <c:rich>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fld id="{CB3A8504-0EC0-470E-B1CD-B94DC855EB40}" type="CATEGORYNAME">
                      <a:rPr lang="ar-SA"/>
                      <a:pPr>
                        <a:defRPr>
                          <a:solidFill>
                            <a:schemeClr val="accent1"/>
                          </a:solidFill>
                        </a:defRPr>
                      </a:pPr>
                      <a:t>[CATEGORY NAME]</a:t>
                    </a:fld>
                    <a:r>
                      <a:rPr lang="ar-SA"/>
                      <a:t> </a:t>
                    </a:r>
                    <a:fld id="{885D1907-04BD-453D-905F-88E878531E16}" type="PERCENTAGE">
                      <a:rPr lang="ar-SA" baseline="0"/>
                      <a:pPr>
                        <a:defRPr>
                          <a:solidFill>
                            <a:schemeClr val="accent1"/>
                          </a:solidFill>
                        </a:defRPr>
                      </a:pPr>
                      <a:t>[PERCENTAGE]</a:t>
                    </a:fld>
                    <a:endParaRPr lang="ar-SA"/>
                  </a:p>
                </c:rich>
              </c:tx>
              <c:spPr>
                <a:solidFill>
                  <a:sysClr val="window" lastClr="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8727462330165"/>
                      <c:h val="0.16759656290883801"/>
                    </c:manualLayout>
                  </c15:layout>
                  <c15:dlblFieldTable/>
                  <c15:showDataLabelsRange val="0"/>
                </c:ext>
                <c:ext xmlns:c16="http://schemas.microsoft.com/office/drawing/2014/chart" uri="{C3380CC4-5D6E-409C-BE32-E72D297353CC}">
                  <c16:uniqueId val="{00000003-5F3B-4D99-A30F-05A6275F870F}"/>
                </c:ext>
              </c:extLst>
            </c:dLbl>
            <c:dLbl>
              <c:idx val="2"/>
              <c:spPr>
                <a:solidFill>
                  <a:sysClr val="window" lastClr="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5F3B-4D99-A30F-05A6275F870F}"/>
                </c:ext>
              </c:extLst>
            </c:dLbl>
            <c:dLbl>
              <c:idx val="3"/>
              <c:spPr>
                <a:solidFill>
                  <a:sysClr val="window" lastClr="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5F3B-4D99-A30F-05A6275F870F}"/>
                </c:ext>
              </c:extLst>
            </c:dLbl>
            <c:spPr>
              <a:solidFill>
                <a:sysClr val="window" lastClr="FFFFFF"/>
              </a:solidFill>
              <a:ln>
                <a:solidFill>
                  <a:srgbClr val="5B9BD5"/>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'Results 2014-2030'!$B$46:$B$49</c:f>
              <c:strCache>
                <c:ptCount val="4"/>
                <c:pt idx="0">
                  <c:v>طاقة متجددة</c:v>
                </c:pt>
                <c:pt idx="1">
                  <c:v>تحسن كفاءة محطات التوليد</c:v>
                </c:pt>
                <c:pt idx="2">
                  <c:v>تراجع فاقد النقل والتوزيع</c:v>
                </c:pt>
                <c:pt idx="3">
                  <c:v>إجراءات على مستوى الطلب</c:v>
                </c:pt>
              </c:strCache>
            </c:strRef>
          </c:cat>
          <c:val>
            <c:numRef>
              <c:f>'Results 2014-2030'!$G$46:$G$49</c:f>
              <c:numCache>
                <c:formatCode>#,##0.0</c:formatCode>
                <c:ptCount val="4"/>
                <c:pt idx="0">
                  <c:v>83290.209009575905</c:v>
                </c:pt>
                <c:pt idx="1">
                  <c:v>23959.54828508693</c:v>
                </c:pt>
                <c:pt idx="2">
                  <c:v>14350.78278668912</c:v>
                </c:pt>
                <c:pt idx="3">
                  <c:v>58465.647224368979</c:v>
                </c:pt>
              </c:numCache>
            </c:numRef>
          </c:val>
          <c:extLst>
            <c:ext xmlns:c16="http://schemas.microsoft.com/office/drawing/2014/chart" uri="{C3380CC4-5D6E-409C-BE32-E72D297353CC}">
              <c16:uniqueId val="{00000008-5F3B-4D99-A30F-05A6275F870F}"/>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ysClr val="windowText" lastClr="000000"/>
                </a:solidFill>
                <a:latin typeface="+mn-lt"/>
                <a:ea typeface="+mn-ea"/>
                <a:cs typeface="+mn-cs"/>
              </a:defRPr>
            </a:pPr>
            <a:r>
              <a:rPr lang="ar-SY" sz="2800" b="1">
                <a:solidFill>
                  <a:sysClr val="windowText" lastClr="000000"/>
                </a:solidFill>
              </a:rPr>
              <a:t>ترابط استهلاك الطاقة مع الدخل </a:t>
            </a:r>
            <a:endParaRPr lang="en-US" sz="2800" b="1">
              <a:solidFill>
                <a:sysClr val="windowText" lastClr="000000"/>
              </a:solidFill>
            </a:endParaRPr>
          </a:p>
        </c:rich>
      </c:tx>
      <c:layout>
        <c:manualLayout>
          <c:xMode val="edge"/>
          <c:yMode val="edge"/>
          <c:x val="0.30858920768062814"/>
          <c:y val="2.0279656108995745E-3"/>
        </c:manualLayout>
      </c:layout>
      <c:overlay val="0"/>
      <c:spPr>
        <a:noFill/>
        <a:ln>
          <a:noFill/>
        </a:ln>
        <a:effectLst/>
      </c:spPr>
    </c:title>
    <c:autoTitleDeleted val="0"/>
    <c:plotArea>
      <c:layout>
        <c:manualLayout>
          <c:layoutTarget val="inner"/>
          <c:xMode val="edge"/>
          <c:yMode val="edge"/>
          <c:x val="0.124372129413091"/>
          <c:y val="9.9518421971997506E-2"/>
          <c:w val="0.85419518604213063"/>
          <c:h val="0.76275602012630495"/>
        </c:manualLayout>
      </c:layout>
      <c:scatterChart>
        <c:scatterStyle val="lineMarker"/>
        <c:varyColors val="0"/>
        <c:ser>
          <c:idx val="0"/>
          <c:order val="0"/>
          <c:tx>
            <c:strRef>
              <c:f>'All Indic 2014'!$C$2</c:f>
              <c:strCache>
                <c:ptCount val="1"/>
                <c:pt idx="0">
                  <c:v>PE/Cap</c:v>
                </c:pt>
              </c:strCache>
            </c:strRef>
          </c:tx>
          <c:spPr>
            <a:ln w="25400" cap="rnd">
              <a:noFill/>
              <a:round/>
            </a:ln>
            <a:effectLst/>
          </c:spPr>
          <c:marker>
            <c:symbol val="circle"/>
            <c:size val="5"/>
            <c:spPr>
              <a:solidFill>
                <a:schemeClr val="accent1"/>
              </a:solidFill>
              <a:ln w="9525">
                <a:solidFill>
                  <a:schemeClr val="accent1"/>
                </a:solidFill>
              </a:ln>
              <a:effectLst/>
            </c:spPr>
          </c:marker>
          <c:dPt>
            <c:idx val="8"/>
            <c:marker>
              <c:spPr>
                <a:solidFill>
                  <a:schemeClr val="accent1"/>
                </a:solidFill>
                <a:ln w="9525">
                  <a:noFill/>
                </a:ln>
                <a:effectLst/>
              </c:spPr>
            </c:marker>
            <c:bubble3D val="0"/>
            <c:extLst>
              <c:ext xmlns:c16="http://schemas.microsoft.com/office/drawing/2014/chart" uri="{C3380CC4-5D6E-409C-BE32-E72D297353CC}">
                <c16:uniqueId val="{00000001-D23A-40CB-9105-26775E172048}"/>
              </c:ext>
            </c:extLst>
          </c:dPt>
          <c:dPt>
            <c:idx val="22"/>
            <c:marker>
              <c:spPr>
                <a:solidFill>
                  <a:srgbClr val="00B050"/>
                </a:solidFill>
                <a:ln w="9525">
                  <a:solidFill>
                    <a:srgbClr val="00B050"/>
                  </a:solidFill>
                </a:ln>
                <a:effectLst/>
              </c:spPr>
            </c:marker>
            <c:bubble3D val="0"/>
            <c:extLst>
              <c:ext xmlns:c16="http://schemas.microsoft.com/office/drawing/2014/chart" uri="{C3380CC4-5D6E-409C-BE32-E72D297353CC}">
                <c16:uniqueId val="{00000002-D23A-40CB-9105-26775E172048}"/>
              </c:ext>
            </c:extLst>
          </c:dPt>
          <c:dPt>
            <c:idx val="23"/>
            <c:marker>
              <c:spPr>
                <a:solidFill>
                  <a:schemeClr val="accent2"/>
                </a:solidFill>
                <a:ln w="9525">
                  <a:solidFill>
                    <a:schemeClr val="accent2">
                      <a:lumMod val="50000"/>
                    </a:schemeClr>
                  </a:solidFill>
                </a:ln>
                <a:effectLst/>
              </c:spPr>
            </c:marker>
            <c:bubble3D val="0"/>
            <c:extLst>
              <c:ext xmlns:c16="http://schemas.microsoft.com/office/drawing/2014/chart" uri="{C3380CC4-5D6E-409C-BE32-E72D297353CC}">
                <c16:uniqueId val="{00000003-D23A-40CB-9105-26775E172048}"/>
              </c:ext>
            </c:extLst>
          </c:dPt>
          <c:dLbls>
            <c:delete val="1"/>
          </c:dLbls>
          <c:trendline>
            <c:spPr>
              <a:ln w="19050" cap="rnd">
                <a:solidFill>
                  <a:schemeClr val="accent1"/>
                </a:solidFill>
                <a:prstDash val="sysDot"/>
              </a:ln>
              <a:effectLst/>
            </c:spPr>
            <c:trendlineType val="poly"/>
            <c:order val="3"/>
            <c:dispRSqr val="0"/>
            <c:dispEq val="0"/>
          </c:trendline>
          <c:xVal>
            <c:numRef>
              <c:f>'All Indic 2014'!$B$4:$B$27</c:f>
              <c:numCache>
                <c:formatCode>0.0</c:formatCode>
                <c:ptCount val="24"/>
                <c:pt idx="0">
                  <c:v>4.7008701147787804</c:v>
                </c:pt>
                <c:pt idx="1">
                  <c:v>21.992390709896171</c:v>
                </c:pt>
                <c:pt idx="2">
                  <c:v>0.74948197528233496</c:v>
                </c:pt>
                <c:pt idx="3">
                  <c:v>1.570246721121626</c:v>
                </c:pt>
                <c:pt idx="4">
                  <c:v>2.6538989293080961</c:v>
                </c:pt>
                <c:pt idx="5">
                  <c:v>5.0194991986789299</c:v>
                </c:pt>
                <c:pt idx="6">
                  <c:v>3.976965664307158</c:v>
                </c:pt>
                <c:pt idx="7">
                  <c:v>35.771112821663479</c:v>
                </c:pt>
                <c:pt idx="8">
                  <c:v>7.2531129522221649</c:v>
                </c:pt>
                <c:pt idx="9">
                  <c:v>6.0868198654502041</c:v>
                </c:pt>
                <c:pt idx="10">
                  <c:v>1.338188624610144</c:v>
                </c:pt>
                <c:pt idx="11">
                  <c:v>3.1434475790665202</c:v>
                </c:pt>
                <c:pt idx="12">
                  <c:v>15.676489232931759</c:v>
                </c:pt>
                <c:pt idx="13">
                  <c:v>74.632238563227048</c:v>
                </c:pt>
                <c:pt idx="14">
                  <c:v>21.030922472336531</c:v>
                </c:pt>
                <c:pt idx="15">
                  <c:v>0.51719444696488504</c:v>
                </c:pt>
                <c:pt idx="16">
                  <c:v>1.7028776444112099</c:v>
                </c:pt>
                <c:pt idx="17">
                  <c:v>1.572749830814347</c:v>
                </c:pt>
                <c:pt idx="18">
                  <c:v>4.2437328698783006</c:v>
                </c:pt>
                <c:pt idx="19">
                  <c:v>38.62270977610838</c:v>
                </c:pt>
                <c:pt idx="20">
                  <c:v>1.09696860484702</c:v>
                </c:pt>
                <c:pt idx="21">
                  <c:v>2.4268293849973261</c:v>
                </c:pt>
                <c:pt idx="22">
                  <c:v>6.3417908815127841</c:v>
                </c:pt>
                <c:pt idx="23">
                  <c:v>10.031240765797699</c:v>
                </c:pt>
              </c:numCache>
            </c:numRef>
          </c:xVal>
          <c:yVal>
            <c:numRef>
              <c:f>'All Indic 2014'!$C$4:$C$27</c:f>
              <c:numCache>
                <c:formatCode>0.0</c:formatCode>
                <c:ptCount val="24"/>
                <c:pt idx="0">
                  <c:v>1.3817901089642579</c:v>
                </c:pt>
                <c:pt idx="1">
                  <c:v>11.161280014939379</c:v>
                </c:pt>
                <c:pt idx="2">
                  <c:v>0.16136245154245099</c:v>
                </c:pt>
                <c:pt idx="3">
                  <c:v>0.559074051038839</c:v>
                </c:pt>
                <c:pt idx="4">
                  <c:v>1.012478584391632</c:v>
                </c:pt>
                <c:pt idx="5">
                  <c:v>1.1041277664089739</c:v>
                </c:pt>
                <c:pt idx="6">
                  <c:v>1.462233190776195</c:v>
                </c:pt>
                <c:pt idx="7">
                  <c:v>8.1487248927557179</c:v>
                </c:pt>
                <c:pt idx="8">
                  <c:v>1.6943846713439279</c:v>
                </c:pt>
                <c:pt idx="9">
                  <c:v>2.3706088477363081</c:v>
                </c:pt>
                <c:pt idx="10">
                  <c:v>0.29165277828988601</c:v>
                </c:pt>
                <c:pt idx="11">
                  <c:v>0.67619687453198896</c:v>
                </c:pt>
                <c:pt idx="12">
                  <c:v>6.7917106983606033</c:v>
                </c:pt>
                <c:pt idx="13">
                  <c:v>23.113593187559431</c:v>
                </c:pt>
                <c:pt idx="14">
                  <c:v>6.6991336106774657</c:v>
                </c:pt>
                <c:pt idx="15">
                  <c:v>0.27938829406966198</c:v>
                </c:pt>
                <c:pt idx="16">
                  <c:v>0.41733326108811802</c:v>
                </c:pt>
                <c:pt idx="17">
                  <c:v>0.63504290191171298</c:v>
                </c:pt>
                <c:pt idx="18">
                  <c:v>0.93990659240936503</c:v>
                </c:pt>
                <c:pt idx="19">
                  <c:v>9.2887807501433457</c:v>
                </c:pt>
                <c:pt idx="20">
                  <c:v>0.26577165323539398</c:v>
                </c:pt>
                <c:pt idx="21">
                  <c:v>0.35618784024967498</c:v>
                </c:pt>
                <c:pt idx="22">
                  <c:v>1.8360471545302279</c:v>
                </c:pt>
                <c:pt idx="23">
                  <c:v>1.8942796784417111</c:v>
                </c:pt>
              </c:numCache>
            </c:numRef>
          </c:yVal>
          <c:smooth val="0"/>
          <c:extLst>
            <c:ext xmlns:c16="http://schemas.microsoft.com/office/drawing/2014/chart" uri="{C3380CC4-5D6E-409C-BE32-E72D297353CC}">
              <c16:uniqueId val="{00000005-D23A-40CB-9105-26775E172048}"/>
            </c:ext>
          </c:extLst>
        </c:ser>
        <c:dLbls>
          <c:showLegendKey val="0"/>
          <c:showVal val="1"/>
          <c:showCatName val="0"/>
          <c:showSerName val="0"/>
          <c:showPercent val="0"/>
          <c:showBubbleSize val="0"/>
        </c:dLbls>
        <c:axId val="-30646480"/>
        <c:axId val="-30627776"/>
      </c:scatterChart>
      <c:valAx>
        <c:axId val="-30646480"/>
        <c:scaling>
          <c:orientation val="minMax"/>
          <c:max val="40"/>
        </c:scaling>
        <c:delete val="0"/>
        <c:axPos val="b"/>
        <c:title>
          <c:tx>
            <c:rich>
              <a:bodyPr rot="0" spcFirstLastPara="1" vertOverflow="ellipsis" vert="horz" wrap="square" anchor="ctr" anchorCtr="1"/>
              <a:lstStyle/>
              <a:p>
                <a:pPr rtl="1">
                  <a:defRPr sz="1800" b="0" i="0" u="none" strike="noStrike" kern="1200" baseline="0">
                    <a:solidFill>
                      <a:sysClr val="windowText" lastClr="000000"/>
                    </a:solidFill>
                    <a:latin typeface="+mn-lt"/>
                    <a:ea typeface="+mn-ea"/>
                    <a:cs typeface="+mn-cs"/>
                  </a:defRPr>
                </a:pPr>
                <a:r>
                  <a:rPr lang="ar-SY" sz="1800">
                    <a:solidFill>
                      <a:sysClr val="windowText" lastClr="000000"/>
                    </a:solidFill>
                  </a:rPr>
                  <a:t> حصة</a:t>
                </a:r>
                <a:r>
                  <a:rPr lang="ar-SY" sz="1800" baseline="0">
                    <a:solidFill>
                      <a:sysClr val="windowText" lastClr="000000"/>
                    </a:solidFill>
                  </a:rPr>
                  <a:t> الفرد من الناتج المحلي الإجمالي (ألف دولار أمريكي)  </a:t>
                </a:r>
                <a:endParaRPr lang="en-US" sz="1800">
                  <a:solidFill>
                    <a:sysClr val="windowText" lastClr="000000"/>
                  </a:solidFill>
                </a:endParaRPr>
              </a:p>
            </c:rich>
          </c:tx>
          <c:overlay val="0"/>
          <c:spPr>
            <a:noFill/>
            <a:ln>
              <a:noFill/>
            </a:ln>
            <a:effectLst/>
          </c:spPr>
        </c:title>
        <c:numFmt formatCode="0.0" sourceLinked="1"/>
        <c:majorTickMark val="in"/>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en-US"/>
          </a:p>
        </c:txPr>
        <c:crossAx val="-30627776"/>
        <c:crosses val="autoZero"/>
        <c:crossBetween val="midCat"/>
      </c:valAx>
      <c:valAx>
        <c:axId val="-30627776"/>
        <c:scaling>
          <c:orientation val="minMax"/>
          <c:max val="1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rtl="1">
                  <a:defRPr sz="1800" b="0" i="0" u="none" strike="noStrike" kern="1200" baseline="0">
                    <a:solidFill>
                      <a:sysClr val="windowText" lastClr="000000"/>
                    </a:solidFill>
                    <a:latin typeface="+mn-lt"/>
                    <a:ea typeface="+mn-ea"/>
                    <a:cs typeface="+mn-cs"/>
                  </a:defRPr>
                </a:pPr>
                <a:r>
                  <a:rPr lang="ar-SY" sz="1800">
                    <a:solidFill>
                      <a:sysClr val="windowText" lastClr="000000"/>
                    </a:solidFill>
                  </a:rPr>
                  <a:t>حصة الفرد من الطاقة</a:t>
                </a:r>
                <a:r>
                  <a:rPr lang="ar-SY" sz="1800" baseline="0">
                    <a:solidFill>
                      <a:sysClr val="windowText" lastClr="000000"/>
                    </a:solidFill>
                  </a:rPr>
                  <a:t> الأولية (طن ن.م.)</a:t>
                </a:r>
                <a:endParaRPr lang="en-US" sz="1800">
                  <a:solidFill>
                    <a:sysClr val="windowText" lastClr="000000"/>
                  </a:solidFill>
                </a:endParaRPr>
              </a:p>
            </c:rich>
          </c:tx>
          <c:overlay val="0"/>
          <c:spPr>
            <a:noFill/>
            <a:ln>
              <a:noFill/>
            </a:ln>
            <a:effectLst/>
          </c:spPr>
        </c:title>
        <c:numFmt formatCode="0.0"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646480"/>
        <c:crosses val="autoZero"/>
        <c:crossBetween val="midCat"/>
        <c:majorUnit val="2"/>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image" Target="../media/image7.jpeg"/><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diagrams/_rels/drawing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image" Target="../media/image7.jpeg"/><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FBE499-82E3-D643-A0AD-719BC1126779}" type="doc">
      <dgm:prSet loTypeId="urn:microsoft.com/office/officeart/2005/8/layout/hList6" loCatId="list" qsTypeId="urn:microsoft.com/office/officeart/2005/8/quickstyle/simple4" qsCatId="simple" csTypeId="urn:microsoft.com/office/officeart/2005/8/colors/colorful1" csCatId="colorful" phldr="1"/>
      <dgm:spPr/>
      <dgm:t>
        <a:bodyPr/>
        <a:lstStyle/>
        <a:p>
          <a:pPr rtl="1"/>
          <a:endParaRPr lang="ar-SA"/>
        </a:p>
      </dgm:t>
    </dgm:pt>
    <dgm:pt modelId="{C1A87A44-6DF8-CA4C-AB59-4F2D55B0973E}">
      <dgm:prSet custT="1"/>
      <dgm:spPr/>
      <dgm:t>
        <a:bodyPr/>
        <a:lstStyle/>
        <a:p>
          <a:pPr rtl="1"/>
          <a:r>
            <a:rPr lang="ar-SA" sz="2400" b="1" dirty="0"/>
            <a:t>ضمان حصول الجميع بتكلفة ميسورة على خدمات الطاقة الحديثة الموثوقة بحلول عام 2030.</a:t>
          </a:r>
        </a:p>
      </dgm:t>
    </dgm:pt>
    <dgm:pt modelId="{713C1CB7-54EC-B04A-8087-CF2AB3587E21}" type="parTrans" cxnId="{B6CE3309-2E4B-3845-868D-E033E1BA7C1E}">
      <dgm:prSet/>
      <dgm:spPr/>
      <dgm:t>
        <a:bodyPr/>
        <a:lstStyle/>
        <a:p>
          <a:pPr rtl="1"/>
          <a:endParaRPr lang="ar-SA" sz="1800" b="1"/>
        </a:p>
      </dgm:t>
    </dgm:pt>
    <dgm:pt modelId="{2E3AD5DE-D999-0542-A9D3-856C3090D369}" type="sibTrans" cxnId="{B6CE3309-2E4B-3845-868D-E033E1BA7C1E}">
      <dgm:prSet/>
      <dgm:spPr/>
      <dgm:t>
        <a:bodyPr/>
        <a:lstStyle/>
        <a:p>
          <a:pPr rtl="1"/>
          <a:endParaRPr lang="ar-SA" sz="1800" b="1"/>
        </a:p>
      </dgm:t>
    </dgm:pt>
    <dgm:pt modelId="{F47B5F75-8655-B64D-8B86-20E1966A7390}">
      <dgm:prSet custT="1"/>
      <dgm:spPr/>
      <dgm:t>
        <a:bodyPr/>
        <a:lstStyle/>
        <a:p>
          <a:pPr rtl="1"/>
          <a:r>
            <a:rPr lang="ar-SA" sz="2400" b="1" dirty="0"/>
            <a:t>تحقيق زيادة كبيرة في حصة الطاقة المتجددة في مجموعة مصادر الطاقة العالمية بحلول عام 2030.</a:t>
          </a:r>
        </a:p>
      </dgm:t>
    </dgm:pt>
    <dgm:pt modelId="{36F83B36-AC46-DA45-A4D4-F231EC819FF0}" type="parTrans" cxnId="{9F4B13DD-E190-F842-9B92-D58930ABDBC9}">
      <dgm:prSet/>
      <dgm:spPr/>
      <dgm:t>
        <a:bodyPr/>
        <a:lstStyle/>
        <a:p>
          <a:pPr rtl="1"/>
          <a:endParaRPr lang="ar-SA" sz="1800" b="1"/>
        </a:p>
      </dgm:t>
    </dgm:pt>
    <dgm:pt modelId="{9DD2762E-D233-1247-86C0-B4DCEC26F62F}" type="sibTrans" cxnId="{9F4B13DD-E190-F842-9B92-D58930ABDBC9}">
      <dgm:prSet/>
      <dgm:spPr/>
      <dgm:t>
        <a:bodyPr/>
        <a:lstStyle/>
        <a:p>
          <a:pPr rtl="1"/>
          <a:endParaRPr lang="ar-SA" sz="1800" b="1"/>
        </a:p>
      </dgm:t>
    </dgm:pt>
    <dgm:pt modelId="{C2301456-D505-4448-95AB-3BA2BE2EB89B}">
      <dgm:prSet custT="1"/>
      <dgm:spPr/>
      <dgm:t>
        <a:bodyPr/>
        <a:lstStyle/>
        <a:p>
          <a:pPr rtl="1"/>
          <a:r>
            <a:rPr lang="ar-SA" sz="2400" b="1" dirty="0"/>
            <a:t>مضاعفة المعدل العالمي للتحسن في كفاءة استخدام الطاقة بحلول عام 2030.</a:t>
          </a:r>
        </a:p>
      </dgm:t>
    </dgm:pt>
    <dgm:pt modelId="{6A6A20A6-E45E-494D-A6B7-1EC1867BD410}" type="parTrans" cxnId="{6796E299-2719-7042-B3EE-F95D53E486DF}">
      <dgm:prSet/>
      <dgm:spPr/>
      <dgm:t>
        <a:bodyPr/>
        <a:lstStyle/>
        <a:p>
          <a:pPr rtl="1"/>
          <a:endParaRPr lang="ar-SA" sz="1800" b="1"/>
        </a:p>
      </dgm:t>
    </dgm:pt>
    <dgm:pt modelId="{F8944CCA-3018-D343-98E8-5502F25FC698}" type="sibTrans" cxnId="{6796E299-2719-7042-B3EE-F95D53E486DF}">
      <dgm:prSet/>
      <dgm:spPr/>
      <dgm:t>
        <a:bodyPr/>
        <a:lstStyle/>
        <a:p>
          <a:pPr rtl="1"/>
          <a:endParaRPr lang="ar-SA" sz="1800" b="1"/>
        </a:p>
      </dgm:t>
    </dgm:pt>
    <dgm:pt modelId="{AB05E87B-4A63-764D-9488-710AA620BADA}" type="pres">
      <dgm:prSet presAssocID="{C6FBE499-82E3-D643-A0AD-719BC1126779}" presName="Name0" presStyleCnt="0">
        <dgm:presLayoutVars>
          <dgm:dir/>
          <dgm:resizeHandles val="exact"/>
        </dgm:presLayoutVars>
      </dgm:prSet>
      <dgm:spPr/>
    </dgm:pt>
    <dgm:pt modelId="{CA8B3317-51C3-1E46-8FBF-9264ACDCDFC9}" type="pres">
      <dgm:prSet presAssocID="{C2301456-D505-4448-95AB-3BA2BE2EB89B}" presName="node" presStyleLbl="node1" presStyleIdx="0" presStyleCnt="3">
        <dgm:presLayoutVars>
          <dgm:bulletEnabled val="1"/>
        </dgm:presLayoutVars>
      </dgm:prSet>
      <dgm:spPr/>
    </dgm:pt>
    <dgm:pt modelId="{E6A42C0C-E2E2-3F4C-9433-57181EF04482}" type="pres">
      <dgm:prSet presAssocID="{F8944CCA-3018-D343-98E8-5502F25FC698}" presName="sibTrans" presStyleCnt="0"/>
      <dgm:spPr/>
    </dgm:pt>
    <dgm:pt modelId="{F8882D32-0B19-FB48-AA24-5BE576E5392E}" type="pres">
      <dgm:prSet presAssocID="{F47B5F75-8655-B64D-8B86-20E1966A7390}" presName="node" presStyleLbl="node1" presStyleIdx="1" presStyleCnt="3">
        <dgm:presLayoutVars>
          <dgm:bulletEnabled val="1"/>
        </dgm:presLayoutVars>
      </dgm:prSet>
      <dgm:spPr/>
    </dgm:pt>
    <dgm:pt modelId="{623AFD93-FDC3-C940-AD76-847C6BDD8830}" type="pres">
      <dgm:prSet presAssocID="{9DD2762E-D233-1247-86C0-B4DCEC26F62F}" presName="sibTrans" presStyleCnt="0"/>
      <dgm:spPr/>
    </dgm:pt>
    <dgm:pt modelId="{24426CE2-FEF9-544A-BCB6-6926229F8B09}" type="pres">
      <dgm:prSet presAssocID="{C1A87A44-6DF8-CA4C-AB59-4F2D55B0973E}" presName="node" presStyleLbl="node1" presStyleIdx="2" presStyleCnt="3">
        <dgm:presLayoutVars>
          <dgm:bulletEnabled val="1"/>
        </dgm:presLayoutVars>
      </dgm:prSet>
      <dgm:spPr/>
    </dgm:pt>
  </dgm:ptLst>
  <dgm:cxnLst>
    <dgm:cxn modelId="{B6CE3309-2E4B-3845-868D-E033E1BA7C1E}" srcId="{C6FBE499-82E3-D643-A0AD-719BC1126779}" destId="{C1A87A44-6DF8-CA4C-AB59-4F2D55B0973E}" srcOrd="2" destOrd="0" parTransId="{713C1CB7-54EC-B04A-8087-CF2AB3587E21}" sibTransId="{2E3AD5DE-D999-0542-A9D3-856C3090D369}"/>
    <dgm:cxn modelId="{1B439813-C791-894F-BA8C-57E315BAB7F1}" type="presOf" srcId="{F47B5F75-8655-B64D-8B86-20E1966A7390}" destId="{F8882D32-0B19-FB48-AA24-5BE576E5392E}" srcOrd="0" destOrd="0" presId="urn:microsoft.com/office/officeart/2005/8/layout/hList6"/>
    <dgm:cxn modelId="{7D1F921D-A6A0-5F4B-ADC9-878A009F455D}" type="presOf" srcId="{C1A87A44-6DF8-CA4C-AB59-4F2D55B0973E}" destId="{24426CE2-FEF9-544A-BCB6-6926229F8B09}" srcOrd="0" destOrd="0" presId="urn:microsoft.com/office/officeart/2005/8/layout/hList6"/>
    <dgm:cxn modelId="{876F8323-7D0B-E543-95C6-54EA41DDAEF6}" type="presOf" srcId="{C6FBE499-82E3-D643-A0AD-719BC1126779}" destId="{AB05E87B-4A63-764D-9488-710AA620BADA}" srcOrd="0" destOrd="0" presId="urn:microsoft.com/office/officeart/2005/8/layout/hList6"/>
    <dgm:cxn modelId="{789BE071-310C-434B-A62D-FA92A5AAF6A4}" type="presOf" srcId="{C2301456-D505-4448-95AB-3BA2BE2EB89B}" destId="{CA8B3317-51C3-1E46-8FBF-9264ACDCDFC9}" srcOrd="0" destOrd="0" presId="urn:microsoft.com/office/officeart/2005/8/layout/hList6"/>
    <dgm:cxn modelId="{6796E299-2719-7042-B3EE-F95D53E486DF}" srcId="{C6FBE499-82E3-D643-A0AD-719BC1126779}" destId="{C2301456-D505-4448-95AB-3BA2BE2EB89B}" srcOrd="0" destOrd="0" parTransId="{6A6A20A6-E45E-494D-A6B7-1EC1867BD410}" sibTransId="{F8944CCA-3018-D343-98E8-5502F25FC698}"/>
    <dgm:cxn modelId="{9F4B13DD-E190-F842-9B92-D58930ABDBC9}" srcId="{C6FBE499-82E3-D643-A0AD-719BC1126779}" destId="{F47B5F75-8655-B64D-8B86-20E1966A7390}" srcOrd="1" destOrd="0" parTransId="{36F83B36-AC46-DA45-A4D4-F231EC819FF0}" sibTransId="{9DD2762E-D233-1247-86C0-B4DCEC26F62F}"/>
    <dgm:cxn modelId="{D991D500-B35A-6345-A1A6-EC1279414D18}" type="presParOf" srcId="{AB05E87B-4A63-764D-9488-710AA620BADA}" destId="{CA8B3317-51C3-1E46-8FBF-9264ACDCDFC9}" srcOrd="0" destOrd="0" presId="urn:microsoft.com/office/officeart/2005/8/layout/hList6"/>
    <dgm:cxn modelId="{A7C2037B-02F3-1E44-91B0-293BF1B8A0B1}" type="presParOf" srcId="{AB05E87B-4A63-764D-9488-710AA620BADA}" destId="{E6A42C0C-E2E2-3F4C-9433-57181EF04482}" srcOrd="1" destOrd="0" presId="urn:microsoft.com/office/officeart/2005/8/layout/hList6"/>
    <dgm:cxn modelId="{97541921-FB2C-5C47-A197-76086733596D}" type="presParOf" srcId="{AB05E87B-4A63-764D-9488-710AA620BADA}" destId="{F8882D32-0B19-FB48-AA24-5BE576E5392E}" srcOrd="2" destOrd="0" presId="urn:microsoft.com/office/officeart/2005/8/layout/hList6"/>
    <dgm:cxn modelId="{757EE4F8-5468-3A45-BD59-213316381132}" type="presParOf" srcId="{AB05E87B-4A63-764D-9488-710AA620BADA}" destId="{623AFD93-FDC3-C940-AD76-847C6BDD8830}" srcOrd="3" destOrd="0" presId="urn:microsoft.com/office/officeart/2005/8/layout/hList6"/>
    <dgm:cxn modelId="{6DA9EECF-A125-4B4D-9FEA-FBD48F4E4D0D}" type="presParOf" srcId="{AB05E87B-4A63-764D-9488-710AA620BADA}" destId="{24426CE2-FEF9-544A-BCB6-6926229F8B0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76B7C7-12F9-4664-B52E-0F8B9B5AF876}" type="doc">
      <dgm:prSet loTypeId="urn:microsoft.com/office/officeart/2005/8/layout/hierarchy6" loCatId="hierarchy" qsTypeId="urn:microsoft.com/office/officeart/2005/8/quickstyle/simple1" qsCatId="simple" csTypeId="urn:microsoft.com/office/officeart/2005/8/colors/accent3_3" csCatId="accent3" phldr="1"/>
      <dgm:spPr/>
      <dgm:t>
        <a:bodyPr/>
        <a:lstStyle/>
        <a:p>
          <a:endParaRPr lang="en-US"/>
        </a:p>
      </dgm:t>
    </dgm:pt>
    <dgm:pt modelId="{43FE66E7-1787-43A2-8FD0-7B8E2049FDD9}">
      <dgm:prSet phldrT="[Text]" custT="1"/>
      <dgm:spPr>
        <a:xfrm>
          <a:off x="2712565" y="62788"/>
          <a:ext cx="2414324" cy="582153"/>
        </a:xfrm>
        <a:solidFill>
          <a:schemeClr val="accent3">
            <a:lumMod val="50000"/>
          </a:schemeClr>
        </a:solidFill>
        <a:ln w="25400" cap="flat" cmpd="sng" algn="ctr">
          <a:solidFill>
            <a:sysClr val="window" lastClr="FFFFFF">
              <a:hueOff val="0"/>
              <a:satOff val="0"/>
              <a:lumOff val="0"/>
              <a:alphaOff val="0"/>
            </a:sysClr>
          </a:solidFill>
          <a:prstDash val="solid"/>
        </a:ln>
        <a:effectLst/>
      </dgm:spPr>
      <dgm:t>
        <a:bodyPr/>
        <a:lstStyle/>
        <a:p>
          <a:pPr algn="ctr" rtl="1"/>
          <a:r>
            <a:rPr lang="ar-EG" sz="2000" b="1" dirty="0">
              <a:solidFill>
                <a:sysClr val="window" lastClr="FFFFFF"/>
              </a:solidFill>
              <a:latin typeface="Calibri"/>
              <a:ea typeface="+mn-ea"/>
              <a:cs typeface="Arial"/>
            </a:rPr>
            <a:t>الاستراتيجية العربية للطاقة المستدامة</a:t>
          </a:r>
          <a:endParaRPr lang="en-US" sz="2000" b="1" dirty="0">
            <a:solidFill>
              <a:sysClr val="window" lastClr="FFFFFF"/>
            </a:solidFill>
            <a:latin typeface="Calibri"/>
            <a:ea typeface="+mn-ea"/>
            <a:cs typeface="+mn-cs"/>
          </a:endParaRPr>
        </a:p>
      </dgm:t>
    </dgm:pt>
    <dgm:pt modelId="{19690BFA-CCCB-40D6-A298-1E81E198320D}" type="parTrans" cxnId="{16C8C982-B0AF-4F55-9007-733EF6FCB6BB}">
      <dgm:prSet/>
      <dgm:spPr/>
      <dgm:t>
        <a:bodyPr/>
        <a:lstStyle/>
        <a:p>
          <a:pPr algn="ctr"/>
          <a:endParaRPr lang="en-US" sz="1600"/>
        </a:p>
      </dgm:t>
    </dgm:pt>
    <dgm:pt modelId="{DA8129FE-EDFD-4BE7-81AB-497F8CD5AF7B}" type="sibTrans" cxnId="{16C8C982-B0AF-4F55-9007-733EF6FCB6BB}">
      <dgm:prSet/>
      <dgm:spPr/>
      <dgm:t>
        <a:bodyPr/>
        <a:lstStyle/>
        <a:p>
          <a:pPr algn="ctr"/>
          <a:endParaRPr lang="en-US" sz="1600"/>
        </a:p>
      </dgm:t>
    </dgm:pt>
    <dgm:pt modelId="{0B18815A-EC1B-4008-80B6-37F08AF428A7}">
      <dgm:prSet phldrT="[Text]" custT="1"/>
      <dgm:spPr>
        <a:xfrm>
          <a:off x="2056241" y="877803"/>
          <a:ext cx="1675082" cy="582153"/>
        </a:xfrm>
        <a:solidFill>
          <a:schemeClr val="accent3">
            <a:lumMod val="50000"/>
          </a:schemeClr>
        </a:solidFill>
        <a:ln w="25400" cap="flat" cmpd="sng" algn="ctr">
          <a:solidFill>
            <a:sysClr val="window" lastClr="FFFFFF">
              <a:hueOff val="0"/>
              <a:satOff val="0"/>
              <a:lumOff val="0"/>
              <a:alphaOff val="0"/>
            </a:sysClr>
          </a:solidFill>
          <a:prstDash val="solid"/>
        </a:ln>
        <a:effectLst/>
      </dgm:spPr>
      <dgm:t>
        <a:bodyPr/>
        <a:lstStyle/>
        <a:p>
          <a:pPr algn="ctr" rtl="1"/>
          <a:r>
            <a:rPr lang="ar-EG" sz="2000" b="1" dirty="0">
              <a:solidFill>
                <a:sysClr val="window" lastClr="FFFFFF"/>
              </a:solidFill>
              <a:latin typeface="Calibri"/>
              <a:ea typeface="+mn-ea"/>
              <a:cs typeface="Arial"/>
            </a:rPr>
            <a:t>الإطار الاسترشادي للطاقة المتجددة</a:t>
          </a:r>
          <a:endParaRPr lang="en-US" sz="2000" b="1" dirty="0">
            <a:solidFill>
              <a:sysClr val="window" lastClr="FFFFFF"/>
            </a:solidFill>
            <a:latin typeface="Calibri"/>
            <a:ea typeface="+mn-ea"/>
            <a:cs typeface="+mn-cs"/>
          </a:endParaRPr>
        </a:p>
      </dgm:t>
    </dgm:pt>
    <dgm:pt modelId="{9F914B78-09E6-4FF8-9154-A0BBBF9014AF}" type="parTrans" cxnId="{A9B31434-6244-485C-AAC4-F0910F539606}">
      <dgm:prSet/>
      <dgm:spPr>
        <a:xfrm>
          <a:off x="2893782" y="644941"/>
          <a:ext cx="1025945" cy="232861"/>
        </a:xfrm>
        <a:noFill/>
        <a:ln w="25400" cap="flat" cmpd="sng" algn="ctr">
          <a:solidFill>
            <a:srgbClr val="9BBB59">
              <a:tint val="99000"/>
              <a:hueOff val="0"/>
              <a:satOff val="0"/>
              <a:lumOff val="0"/>
              <a:alphaOff val="0"/>
            </a:srgbClr>
          </a:solidFill>
          <a:prstDash val="solid"/>
        </a:ln>
        <a:effectLst/>
      </dgm:spPr>
      <dgm:t>
        <a:bodyPr/>
        <a:lstStyle/>
        <a:p>
          <a:pPr algn="ctr"/>
          <a:endParaRPr lang="en-US" sz="1100"/>
        </a:p>
      </dgm:t>
    </dgm:pt>
    <dgm:pt modelId="{E20C17D9-E475-41A5-A6F7-E5832F6DF78B}" type="sibTrans" cxnId="{A9B31434-6244-485C-AAC4-F0910F539606}">
      <dgm:prSet/>
      <dgm:spPr/>
      <dgm:t>
        <a:bodyPr/>
        <a:lstStyle/>
        <a:p>
          <a:pPr algn="ctr"/>
          <a:endParaRPr lang="en-US" sz="1600"/>
        </a:p>
      </dgm:t>
    </dgm:pt>
    <dgm:pt modelId="{EAB4BBD0-12DD-400F-8289-D91D0B92B4F2}">
      <dgm:prSet phldrT="[Text]" custT="1"/>
      <dgm:spPr>
        <a:xfrm>
          <a:off x="2091628" y="1692818"/>
          <a:ext cx="1604307" cy="582153"/>
        </a:xfrm>
        <a:solidFill>
          <a:srgbClr val="9BBB59">
            <a:tint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rtl="1"/>
          <a:r>
            <a:rPr lang="ar-EG" sz="2000" b="1" dirty="0">
              <a:solidFill>
                <a:schemeClr val="tx1">
                  <a:lumMod val="75000"/>
                  <a:lumOff val="25000"/>
                </a:schemeClr>
              </a:solidFill>
              <a:latin typeface="Calibri"/>
              <a:ea typeface="+mn-ea"/>
              <a:cs typeface="Arial"/>
            </a:rPr>
            <a:t>نموذج الخطط الوطنية للطاقة المتجددة</a:t>
          </a:r>
          <a:endParaRPr lang="en-US" sz="2000" b="1" dirty="0">
            <a:solidFill>
              <a:schemeClr val="tx1">
                <a:lumMod val="75000"/>
                <a:lumOff val="25000"/>
              </a:schemeClr>
            </a:solidFill>
            <a:latin typeface="Calibri"/>
            <a:ea typeface="+mn-ea"/>
            <a:cs typeface="+mn-cs"/>
          </a:endParaRPr>
        </a:p>
      </dgm:t>
    </dgm:pt>
    <dgm:pt modelId="{0AFA2461-DA89-41A1-A947-7713EABCB3D7}" type="parTrans" cxnId="{2F5B2A51-03C0-4063-B374-DD93D3063BD0}">
      <dgm:prSet/>
      <dgm:spPr>
        <a:xfrm>
          <a:off x="2848062" y="1459956"/>
          <a:ext cx="91440" cy="232861"/>
        </a:xfrm>
        <a:noFill/>
        <a:ln w="25400" cap="flat" cmpd="sng" algn="ctr">
          <a:solidFill>
            <a:srgbClr val="9BBB59">
              <a:tint val="80000"/>
              <a:hueOff val="0"/>
              <a:satOff val="0"/>
              <a:lumOff val="0"/>
              <a:alphaOff val="0"/>
            </a:srgbClr>
          </a:solidFill>
          <a:prstDash val="solid"/>
        </a:ln>
        <a:effectLst/>
      </dgm:spPr>
      <dgm:t>
        <a:bodyPr/>
        <a:lstStyle/>
        <a:p>
          <a:pPr algn="ctr"/>
          <a:endParaRPr lang="en-US" sz="1100"/>
        </a:p>
      </dgm:t>
    </dgm:pt>
    <dgm:pt modelId="{9EAEB460-6E27-4CB6-AD75-0CFA4907D058}" type="sibTrans" cxnId="{2F5B2A51-03C0-4063-B374-DD93D3063BD0}">
      <dgm:prSet/>
      <dgm:spPr/>
      <dgm:t>
        <a:bodyPr/>
        <a:lstStyle/>
        <a:p>
          <a:pPr algn="ctr"/>
          <a:endParaRPr lang="en-US" sz="1600"/>
        </a:p>
      </dgm:t>
    </dgm:pt>
    <dgm:pt modelId="{2DF30FDF-7FE3-4447-A3AB-FB60589FDFFA}">
      <dgm:prSet phldrT="[Text]" custT="1"/>
      <dgm:spPr>
        <a:xfrm>
          <a:off x="3993293" y="877803"/>
          <a:ext cx="1789921" cy="582153"/>
        </a:xfrm>
        <a:solidFill>
          <a:schemeClr val="accent3">
            <a:lumMod val="50000"/>
          </a:schemeClr>
        </a:solidFill>
        <a:ln w="25400" cap="flat" cmpd="sng" algn="ctr">
          <a:solidFill>
            <a:sysClr val="window" lastClr="FFFFFF">
              <a:hueOff val="0"/>
              <a:satOff val="0"/>
              <a:lumOff val="0"/>
              <a:alphaOff val="0"/>
            </a:sysClr>
          </a:solidFill>
          <a:prstDash val="solid"/>
        </a:ln>
        <a:effectLst/>
      </dgm:spPr>
      <dgm:t>
        <a:bodyPr/>
        <a:lstStyle/>
        <a:p>
          <a:pPr algn="ctr" rtl="1"/>
          <a:r>
            <a:rPr lang="ar-EG" sz="2000" b="1" dirty="0">
              <a:solidFill>
                <a:sysClr val="window" lastClr="FFFFFF"/>
              </a:solidFill>
              <a:latin typeface="Calibri"/>
              <a:ea typeface="+mn-ea"/>
              <a:cs typeface="Arial"/>
            </a:rPr>
            <a:t>الاطار الاسترشادي لكفاءة الطاقة الكهربائية</a:t>
          </a:r>
          <a:endParaRPr lang="en-US" sz="2000" b="1" dirty="0">
            <a:solidFill>
              <a:sysClr val="window" lastClr="FFFFFF"/>
            </a:solidFill>
            <a:latin typeface="Calibri"/>
            <a:ea typeface="+mn-ea"/>
            <a:cs typeface="+mn-cs"/>
          </a:endParaRPr>
        </a:p>
      </dgm:t>
    </dgm:pt>
    <dgm:pt modelId="{79F29273-0772-4DF9-8A6E-209A81FE3F73}" type="parTrans" cxnId="{B09A30FC-310C-4054-8ABB-3BDA3287B0AB}">
      <dgm:prSet/>
      <dgm:spPr>
        <a:xfrm>
          <a:off x="3919727" y="644941"/>
          <a:ext cx="968526" cy="232861"/>
        </a:xfrm>
        <a:noFill/>
        <a:ln w="25400" cap="flat" cmpd="sng" algn="ctr">
          <a:solidFill>
            <a:srgbClr val="9BBB59">
              <a:tint val="99000"/>
              <a:hueOff val="0"/>
              <a:satOff val="0"/>
              <a:lumOff val="0"/>
              <a:alphaOff val="0"/>
            </a:srgbClr>
          </a:solidFill>
          <a:prstDash val="solid"/>
        </a:ln>
        <a:effectLst/>
      </dgm:spPr>
      <dgm:t>
        <a:bodyPr/>
        <a:lstStyle/>
        <a:p>
          <a:pPr algn="ctr"/>
          <a:endParaRPr lang="en-US" sz="1100"/>
        </a:p>
      </dgm:t>
    </dgm:pt>
    <dgm:pt modelId="{58137E26-AEB3-421F-9C92-22D5A3DDB941}" type="sibTrans" cxnId="{B09A30FC-310C-4054-8ABB-3BDA3287B0AB}">
      <dgm:prSet/>
      <dgm:spPr/>
      <dgm:t>
        <a:bodyPr/>
        <a:lstStyle/>
        <a:p>
          <a:pPr algn="ctr"/>
          <a:endParaRPr lang="en-US" sz="1600"/>
        </a:p>
      </dgm:t>
    </dgm:pt>
    <dgm:pt modelId="{080356D8-E206-438C-B308-25D6EBF85C48}">
      <dgm:prSet phldrT="[Text]" custT="1"/>
      <dgm:spPr>
        <a:xfrm>
          <a:off x="4024057" y="1692818"/>
          <a:ext cx="1728393" cy="582153"/>
        </a:xfrm>
        <a:solidFill>
          <a:srgbClr val="9BBB59">
            <a:tint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rtl="1"/>
          <a:r>
            <a:rPr lang="ar-EG" sz="2000" b="1" dirty="0">
              <a:solidFill>
                <a:schemeClr val="tx1">
                  <a:lumMod val="75000"/>
                  <a:lumOff val="25000"/>
                </a:schemeClr>
              </a:solidFill>
              <a:latin typeface="Calibri"/>
              <a:ea typeface="+mn-ea"/>
              <a:cs typeface="Arial"/>
            </a:rPr>
            <a:t>نموذج الخطط الوطنية لكفاءة الطاقة</a:t>
          </a:r>
          <a:endParaRPr lang="en-US" sz="2000" b="1" dirty="0">
            <a:solidFill>
              <a:schemeClr val="tx1">
                <a:lumMod val="75000"/>
                <a:lumOff val="25000"/>
              </a:schemeClr>
            </a:solidFill>
            <a:latin typeface="Calibri"/>
            <a:ea typeface="+mn-ea"/>
            <a:cs typeface="+mn-cs"/>
          </a:endParaRPr>
        </a:p>
      </dgm:t>
    </dgm:pt>
    <dgm:pt modelId="{CE90150D-408A-4BB4-8E5D-86E288EDB076}" type="parTrans" cxnId="{EFD94FB9-8EC0-47D4-9D1E-CCB45E64B0C7}">
      <dgm:prSet/>
      <dgm:spPr>
        <a:xfrm>
          <a:off x="4842534" y="1459956"/>
          <a:ext cx="91440" cy="232861"/>
        </a:xfrm>
        <a:noFill/>
        <a:ln w="25400" cap="flat" cmpd="sng" algn="ctr">
          <a:solidFill>
            <a:srgbClr val="9BBB59">
              <a:tint val="80000"/>
              <a:hueOff val="0"/>
              <a:satOff val="0"/>
              <a:lumOff val="0"/>
              <a:alphaOff val="0"/>
            </a:srgbClr>
          </a:solidFill>
          <a:prstDash val="solid"/>
        </a:ln>
        <a:effectLst/>
      </dgm:spPr>
      <dgm:t>
        <a:bodyPr/>
        <a:lstStyle/>
        <a:p>
          <a:pPr algn="ctr"/>
          <a:endParaRPr lang="en-US" sz="1100"/>
        </a:p>
      </dgm:t>
    </dgm:pt>
    <dgm:pt modelId="{9E8AD786-7C10-474C-8D85-4823B96A33AB}" type="sibTrans" cxnId="{EFD94FB9-8EC0-47D4-9D1E-CCB45E64B0C7}">
      <dgm:prSet/>
      <dgm:spPr/>
      <dgm:t>
        <a:bodyPr/>
        <a:lstStyle/>
        <a:p>
          <a:pPr algn="ctr"/>
          <a:endParaRPr lang="en-US" sz="1600"/>
        </a:p>
      </dgm:t>
    </dgm:pt>
    <dgm:pt modelId="{FE706035-FF1B-4D9D-BB9C-06DF26FD9610}">
      <dgm:prSet phldrT="[Text]" custT="1"/>
      <dgm:spPr>
        <a:xfrm>
          <a:off x="0" y="1634602"/>
          <a:ext cx="6124575" cy="698584"/>
        </a:xfrm>
        <a:solidFill>
          <a:schemeClr val="bg1">
            <a:lumMod val="95000"/>
          </a:schemeClr>
        </a:solidFill>
        <a:ln>
          <a:solidFill>
            <a:schemeClr val="bg1">
              <a:lumMod val="65000"/>
            </a:schemeClr>
          </a:solidFill>
        </a:ln>
        <a:effectLst/>
      </dgm:spPr>
      <dgm:t>
        <a:bodyPr/>
        <a:lstStyle/>
        <a:p>
          <a:pPr algn="ctr"/>
          <a:r>
            <a:rPr lang="ar-EG" sz="2000" b="1" dirty="0">
              <a:solidFill>
                <a:sysClr val="windowText" lastClr="000000">
                  <a:hueOff val="0"/>
                  <a:satOff val="0"/>
                  <a:lumOff val="0"/>
                  <a:alphaOff val="0"/>
                </a:sysClr>
              </a:solidFill>
              <a:latin typeface="Calibri"/>
              <a:ea typeface="+mn-ea"/>
              <a:cs typeface="PT Bold Heading" panose="02010400000000000000" pitchFamily="2" charset="-78"/>
            </a:rPr>
            <a:t>آليات وضع الخطط</a:t>
          </a:r>
          <a:r>
            <a:rPr lang="ar-EG" sz="1800" b="1" dirty="0">
              <a:solidFill>
                <a:sysClr val="windowText" lastClr="000000">
                  <a:hueOff val="0"/>
                  <a:satOff val="0"/>
                  <a:lumOff val="0"/>
                  <a:alphaOff val="0"/>
                </a:sysClr>
              </a:solidFill>
              <a:latin typeface="Calibri"/>
              <a:ea typeface="+mn-ea"/>
              <a:cs typeface="Arial"/>
            </a:rPr>
            <a:t> </a:t>
          </a:r>
          <a:endParaRPr lang="en-US" sz="1800" b="1" dirty="0">
            <a:solidFill>
              <a:sysClr val="windowText" lastClr="000000">
                <a:hueOff val="0"/>
                <a:satOff val="0"/>
                <a:lumOff val="0"/>
                <a:alphaOff val="0"/>
              </a:sysClr>
            </a:solidFill>
            <a:latin typeface="Calibri"/>
            <a:ea typeface="+mn-ea"/>
            <a:cs typeface="+mn-cs"/>
          </a:endParaRPr>
        </a:p>
      </dgm:t>
    </dgm:pt>
    <dgm:pt modelId="{93AB8D83-5316-48AD-B008-62745CA2E808}" type="parTrans" cxnId="{204633EE-8630-4F1E-A1FD-AF1062263813}">
      <dgm:prSet/>
      <dgm:spPr/>
      <dgm:t>
        <a:bodyPr/>
        <a:lstStyle/>
        <a:p>
          <a:pPr algn="ctr"/>
          <a:endParaRPr lang="en-US" sz="1600"/>
        </a:p>
      </dgm:t>
    </dgm:pt>
    <dgm:pt modelId="{7689D60D-BDF3-4783-B04B-CCD7848A2782}" type="sibTrans" cxnId="{204633EE-8630-4F1E-A1FD-AF1062263813}">
      <dgm:prSet/>
      <dgm:spPr/>
      <dgm:t>
        <a:bodyPr/>
        <a:lstStyle/>
        <a:p>
          <a:pPr algn="ctr"/>
          <a:endParaRPr lang="en-US" sz="1600"/>
        </a:p>
      </dgm:t>
    </dgm:pt>
    <dgm:pt modelId="{5415B4BD-E595-48AA-8BDD-2322525DD9EA}">
      <dgm:prSet phldrT="[Text]" custT="1"/>
      <dgm:spPr>
        <a:xfrm>
          <a:off x="0" y="4572"/>
          <a:ext cx="6124575" cy="698584"/>
        </a:xfrm>
        <a:solidFill>
          <a:schemeClr val="bg1">
            <a:lumMod val="95000"/>
          </a:schemeClr>
        </a:solidFill>
        <a:ln>
          <a:solidFill>
            <a:schemeClr val="bg1">
              <a:lumMod val="65000"/>
            </a:schemeClr>
          </a:solidFill>
        </a:ln>
        <a:effectLst/>
      </dgm:spPr>
      <dgm:t>
        <a:bodyPr/>
        <a:lstStyle/>
        <a:p>
          <a:pPr algn="ctr"/>
          <a:r>
            <a:rPr lang="ar-EG" sz="2000" b="1" dirty="0">
              <a:solidFill>
                <a:sysClr val="windowText" lastClr="000000">
                  <a:hueOff val="0"/>
                  <a:satOff val="0"/>
                  <a:lumOff val="0"/>
                  <a:alphaOff val="0"/>
                </a:sysClr>
              </a:solidFill>
              <a:latin typeface="Calibri"/>
              <a:ea typeface="+mn-ea"/>
              <a:cs typeface="PT Bold Heading" panose="02010400000000000000" pitchFamily="2" charset="-78"/>
            </a:rPr>
            <a:t>الوثيقة الحاكمة</a:t>
          </a:r>
          <a:endParaRPr lang="en-US" sz="2000" b="1" dirty="0">
            <a:solidFill>
              <a:sysClr val="windowText" lastClr="000000">
                <a:hueOff val="0"/>
                <a:satOff val="0"/>
                <a:lumOff val="0"/>
                <a:alphaOff val="0"/>
              </a:sysClr>
            </a:solidFill>
            <a:latin typeface="Calibri"/>
            <a:ea typeface="+mn-ea"/>
            <a:cs typeface="PT Bold Heading" panose="02010400000000000000" pitchFamily="2" charset="-78"/>
          </a:endParaRPr>
        </a:p>
      </dgm:t>
    </dgm:pt>
    <dgm:pt modelId="{BA6B04ED-4515-4D78-9977-518961F34D73}" type="sibTrans" cxnId="{9AEF9CA7-944A-45F7-9A6F-B6B6102499F9}">
      <dgm:prSet/>
      <dgm:spPr/>
      <dgm:t>
        <a:bodyPr/>
        <a:lstStyle/>
        <a:p>
          <a:pPr algn="ctr"/>
          <a:endParaRPr lang="en-US" sz="1600"/>
        </a:p>
      </dgm:t>
    </dgm:pt>
    <dgm:pt modelId="{7A150917-ABF0-43FB-BA68-49DC0A9B449E}" type="parTrans" cxnId="{9AEF9CA7-944A-45F7-9A6F-B6B6102499F9}">
      <dgm:prSet/>
      <dgm:spPr/>
      <dgm:t>
        <a:bodyPr/>
        <a:lstStyle/>
        <a:p>
          <a:pPr algn="ctr"/>
          <a:endParaRPr lang="en-US" sz="1600"/>
        </a:p>
      </dgm:t>
    </dgm:pt>
    <dgm:pt modelId="{37B1317F-0B61-4A55-A25D-6D94D94153F7}">
      <dgm:prSet phldrT="[Text]" custT="1"/>
      <dgm:spPr>
        <a:xfrm>
          <a:off x="0" y="819587"/>
          <a:ext cx="6124575" cy="698584"/>
        </a:xfrm>
        <a:solidFill>
          <a:schemeClr val="bg1">
            <a:lumMod val="95000"/>
          </a:schemeClr>
        </a:solidFill>
        <a:ln>
          <a:solidFill>
            <a:schemeClr val="bg1">
              <a:lumMod val="65000"/>
            </a:schemeClr>
          </a:solidFill>
        </a:ln>
        <a:effectLst/>
      </dgm:spPr>
      <dgm:t>
        <a:bodyPr/>
        <a:lstStyle/>
        <a:p>
          <a:pPr algn="ctr"/>
          <a:r>
            <a:rPr lang="ar-EG" sz="2000" b="1" dirty="0">
              <a:solidFill>
                <a:sysClr val="windowText" lastClr="000000">
                  <a:hueOff val="0"/>
                  <a:satOff val="0"/>
                  <a:lumOff val="0"/>
                  <a:alphaOff val="0"/>
                </a:sysClr>
              </a:solidFill>
              <a:latin typeface="Calibri"/>
              <a:ea typeface="+mn-ea"/>
              <a:cs typeface="PT Bold Heading" panose="02010400000000000000" pitchFamily="2" charset="-78"/>
            </a:rPr>
            <a:t>أطر التنفيذ</a:t>
          </a:r>
          <a:r>
            <a:rPr lang="ar-EG" sz="1800" b="1" dirty="0">
              <a:solidFill>
                <a:sysClr val="windowText" lastClr="000000">
                  <a:hueOff val="0"/>
                  <a:satOff val="0"/>
                  <a:lumOff val="0"/>
                  <a:alphaOff val="0"/>
                </a:sysClr>
              </a:solidFill>
              <a:latin typeface="Calibri"/>
              <a:ea typeface="+mn-ea"/>
              <a:cs typeface="Arial"/>
            </a:rPr>
            <a:t> </a:t>
          </a:r>
          <a:endParaRPr lang="en-US" sz="1800" b="1" dirty="0">
            <a:solidFill>
              <a:sysClr val="windowText" lastClr="000000">
                <a:hueOff val="0"/>
                <a:satOff val="0"/>
                <a:lumOff val="0"/>
                <a:alphaOff val="0"/>
              </a:sysClr>
            </a:solidFill>
            <a:latin typeface="Calibri"/>
            <a:ea typeface="+mn-ea"/>
            <a:cs typeface="+mn-cs"/>
          </a:endParaRPr>
        </a:p>
      </dgm:t>
    </dgm:pt>
    <dgm:pt modelId="{0E6B6E9B-5A9F-4D94-99C3-D865C33962C1}" type="sibTrans" cxnId="{0B04CE07-553F-494B-A5B2-823D2A1A9028}">
      <dgm:prSet/>
      <dgm:spPr/>
      <dgm:t>
        <a:bodyPr/>
        <a:lstStyle/>
        <a:p>
          <a:pPr algn="ctr"/>
          <a:endParaRPr lang="en-US" sz="1600"/>
        </a:p>
      </dgm:t>
    </dgm:pt>
    <dgm:pt modelId="{502AEC4D-669B-44E2-ABD9-4CF0C3FB6A88}" type="parTrans" cxnId="{0B04CE07-553F-494B-A5B2-823D2A1A9028}">
      <dgm:prSet/>
      <dgm:spPr/>
      <dgm:t>
        <a:bodyPr/>
        <a:lstStyle/>
        <a:p>
          <a:pPr algn="ctr"/>
          <a:endParaRPr lang="en-US" sz="1600"/>
        </a:p>
      </dgm:t>
    </dgm:pt>
    <dgm:pt modelId="{692BE034-38D4-4F33-946B-9DD1E56A8155}">
      <dgm:prSet phldrT="[Text]" custT="1"/>
      <dgm:spPr>
        <a:xfrm>
          <a:off x="0" y="2449617"/>
          <a:ext cx="6124575" cy="698584"/>
        </a:xfrm>
        <a:solidFill>
          <a:schemeClr val="bg1">
            <a:lumMod val="95000"/>
          </a:schemeClr>
        </a:solidFill>
        <a:ln>
          <a:solidFill>
            <a:schemeClr val="bg1">
              <a:lumMod val="65000"/>
            </a:schemeClr>
          </a:solidFill>
        </a:ln>
        <a:effectLst/>
      </dgm:spPr>
      <dgm:t>
        <a:bodyPr/>
        <a:lstStyle/>
        <a:p>
          <a:pPr algn="ctr" rtl="1"/>
          <a:r>
            <a:rPr lang="ar-EG" sz="2000" b="1" dirty="0">
              <a:solidFill>
                <a:sysClr val="windowText" lastClr="000000">
                  <a:hueOff val="0"/>
                  <a:satOff val="0"/>
                  <a:lumOff val="0"/>
                  <a:alphaOff val="0"/>
                </a:sysClr>
              </a:solidFill>
              <a:latin typeface="Calibri"/>
              <a:ea typeface="+mn-ea"/>
              <a:cs typeface="PT Bold Heading" panose="02010400000000000000" pitchFamily="2" charset="-78"/>
            </a:rPr>
            <a:t>آليات المتابعة والتقييم</a:t>
          </a:r>
          <a:endParaRPr lang="en-US" sz="2000" b="1" dirty="0">
            <a:solidFill>
              <a:sysClr val="windowText" lastClr="000000">
                <a:hueOff val="0"/>
                <a:satOff val="0"/>
                <a:lumOff val="0"/>
                <a:alphaOff val="0"/>
              </a:sysClr>
            </a:solidFill>
            <a:latin typeface="Calibri"/>
            <a:ea typeface="+mn-ea"/>
            <a:cs typeface="PT Bold Heading" panose="02010400000000000000" pitchFamily="2" charset="-78"/>
          </a:endParaRPr>
        </a:p>
      </dgm:t>
    </dgm:pt>
    <dgm:pt modelId="{2F019D0F-13C1-4496-A4DB-A7CE5D67E9EC}" type="parTrans" cxnId="{FEA77AE2-94F3-44E9-9B42-5B521BAD074B}">
      <dgm:prSet/>
      <dgm:spPr/>
      <dgm:t>
        <a:bodyPr/>
        <a:lstStyle/>
        <a:p>
          <a:pPr algn="ctr"/>
          <a:endParaRPr lang="en-US" sz="1600"/>
        </a:p>
      </dgm:t>
    </dgm:pt>
    <dgm:pt modelId="{B76D4DC0-0364-4AE7-8D90-E3A4B2E4A1D7}" type="sibTrans" cxnId="{FEA77AE2-94F3-44E9-9B42-5B521BAD074B}">
      <dgm:prSet/>
      <dgm:spPr/>
      <dgm:t>
        <a:bodyPr/>
        <a:lstStyle/>
        <a:p>
          <a:pPr algn="ctr"/>
          <a:endParaRPr lang="en-US" sz="1600"/>
        </a:p>
      </dgm:t>
    </dgm:pt>
    <dgm:pt modelId="{955DB8C4-DEE3-4326-8D1A-E96614578A99}">
      <dgm:prSet phldrT="[Text]" custT="1"/>
      <dgm:spPr>
        <a:xfrm>
          <a:off x="3997628" y="2507833"/>
          <a:ext cx="1781250" cy="582153"/>
        </a:xfrm>
        <a:solidFill>
          <a:srgbClr val="9BBB59">
            <a:tint val="7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rtl="1"/>
          <a:r>
            <a:rPr lang="ar-EG" sz="2000" b="1" dirty="0">
              <a:solidFill>
                <a:schemeClr val="tx1">
                  <a:lumMod val="75000"/>
                  <a:lumOff val="25000"/>
                </a:schemeClr>
              </a:solidFill>
              <a:latin typeface="Calibri"/>
              <a:ea typeface="+mn-ea"/>
              <a:cs typeface="Arial"/>
            </a:rPr>
            <a:t>منهجية متابعة تطور كفاءة الطاقة</a:t>
          </a:r>
          <a:endParaRPr lang="en-US" sz="1800" b="1" dirty="0">
            <a:solidFill>
              <a:schemeClr val="tx1">
                <a:lumMod val="75000"/>
                <a:lumOff val="25000"/>
              </a:schemeClr>
            </a:solidFill>
            <a:latin typeface="Calibri"/>
            <a:ea typeface="+mn-ea"/>
            <a:cs typeface="+mn-cs"/>
          </a:endParaRPr>
        </a:p>
      </dgm:t>
    </dgm:pt>
    <dgm:pt modelId="{BFAE425A-8C13-4DEF-8988-8A13D37F11E5}" type="parTrans" cxnId="{28FA2F43-1058-42C8-92F8-CD19B495090B}">
      <dgm:prSet/>
      <dgm:spPr>
        <a:xfrm>
          <a:off x="4842534" y="2274971"/>
          <a:ext cx="91440" cy="232861"/>
        </a:xfrm>
        <a:noFill/>
        <a:ln w="25400" cap="flat" cmpd="sng" algn="ctr">
          <a:solidFill>
            <a:srgbClr val="9BBB59">
              <a:tint val="70000"/>
              <a:hueOff val="0"/>
              <a:satOff val="0"/>
              <a:lumOff val="0"/>
              <a:alphaOff val="0"/>
            </a:srgbClr>
          </a:solidFill>
          <a:prstDash val="solid"/>
        </a:ln>
        <a:effectLst/>
      </dgm:spPr>
      <dgm:t>
        <a:bodyPr/>
        <a:lstStyle/>
        <a:p>
          <a:pPr algn="ctr"/>
          <a:endParaRPr lang="en-US" sz="1100"/>
        </a:p>
      </dgm:t>
    </dgm:pt>
    <dgm:pt modelId="{9949DEAC-3683-41CE-9700-505BC366C316}" type="sibTrans" cxnId="{28FA2F43-1058-42C8-92F8-CD19B495090B}">
      <dgm:prSet/>
      <dgm:spPr/>
      <dgm:t>
        <a:bodyPr/>
        <a:lstStyle/>
        <a:p>
          <a:pPr algn="ctr"/>
          <a:endParaRPr lang="en-US" sz="1600"/>
        </a:p>
      </dgm:t>
    </dgm:pt>
    <dgm:pt modelId="{301C7CED-D955-4720-8D19-F99BA058091B}">
      <dgm:prSet custT="1"/>
      <dgm:spPr>
        <a:xfrm>
          <a:off x="2083542" y="2507833"/>
          <a:ext cx="1620479" cy="582153"/>
        </a:xfrm>
        <a:solidFill>
          <a:srgbClr val="9BBB59">
            <a:tint val="7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rtl="1"/>
          <a:r>
            <a:rPr lang="ar-EG" sz="2000" b="1" dirty="0">
              <a:solidFill>
                <a:schemeClr val="tx1">
                  <a:lumMod val="75000"/>
                  <a:lumOff val="25000"/>
                </a:schemeClr>
              </a:solidFill>
              <a:latin typeface="Calibri"/>
              <a:ea typeface="+mn-ea"/>
              <a:cs typeface="Arial"/>
            </a:rPr>
            <a:t>منهجية متابعة تطور الطاقة المتجددة</a:t>
          </a:r>
          <a:endParaRPr lang="en-US" sz="2000" b="1" dirty="0">
            <a:solidFill>
              <a:schemeClr val="tx1">
                <a:lumMod val="75000"/>
                <a:lumOff val="25000"/>
              </a:schemeClr>
            </a:solidFill>
            <a:latin typeface="Calibri"/>
            <a:ea typeface="+mn-ea"/>
            <a:cs typeface="+mn-cs"/>
          </a:endParaRPr>
        </a:p>
      </dgm:t>
    </dgm:pt>
    <dgm:pt modelId="{622DC3E2-2817-45DE-8849-886FAAF5D771}" type="parTrans" cxnId="{BEFC5318-DAAC-47FB-BC17-501906697024}">
      <dgm:prSet/>
      <dgm:spPr>
        <a:xfrm>
          <a:off x="2848062" y="2274971"/>
          <a:ext cx="91440" cy="232861"/>
        </a:xfrm>
        <a:noFill/>
        <a:ln w="25400" cap="flat" cmpd="sng" algn="ctr">
          <a:solidFill>
            <a:srgbClr val="9BBB59">
              <a:tint val="70000"/>
              <a:hueOff val="0"/>
              <a:satOff val="0"/>
              <a:lumOff val="0"/>
              <a:alphaOff val="0"/>
            </a:srgbClr>
          </a:solidFill>
          <a:prstDash val="solid"/>
        </a:ln>
        <a:effectLst/>
      </dgm:spPr>
      <dgm:t>
        <a:bodyPr/>
        <a:lstStyle/>
        <a:p>
          <a:pPr algn="ctr"/>
          <a:endParaRPr lang="en-US" sz="1100"/>
        </a:p>
      </dgm:t>
    </dgm:pt>
    <dgm:pt modelId="{54EEF2C2-C2FB-42A2-B8FB-355962BEFAE2}" type="sibTrans" cxnId="{BEFC5318-DAAC-47FB-BC17-501906697024}">
      <dgm:prSet/>
      <dgm:spPr/>
      <dgm:t>
        <a:bodyPr/>
        <a:lstStyle/>
        <a:p>
          <a:pPr algn="ctr"/>
          <a:endParaRPr lang="en-US" sz="1600"/>
        </a:p>
      </dgm:t>
    </dgm:pt>
    <dgm:pt modelId="{08FDDEE0-E29E-4AC4-8C3F-9AE82831B97D}" type="pres">
      <dgm:prSet presAssocID="{FD76B7C7-12F9-4664-B52E-0F8B9B5AF876}" presName="mainComposite" presStyleCnt="0">
        <dgm:presLayoutVars>
          <dgm:chPref val="1"/>
          <dgm:dir/>
          <dgm:animOne val="branch"/>
          <dgm:animLvl val="lvl"/>
          <dgm:resizeHandles val="exact"/>
        </dgm:presLayoutVars>
      </dgm:prSet>
      <dgm:spPr/>
    </dgm:pt>
    <dgm:pt modelId="{C76BBE7F-C503-4133-95A5-1E2859B43114}" type="pres">
      <dgm:prSet presAssocID="{FD76B7C7-12F9-4664-B52E-0F8B9B5AF876}" presName="hierFlow" presStyleCnt="0"/>
      <dgm:spPr/>
    </dgm:pt>
    <dgm:pt modelId="{8981C713-9C53-4CCE-9B30-4BEB20700C94}" type="pres">
      <dgm:prSet presAssocID="{FD76B7C7-12F9-4664-B52E-0F8B9B5AF876}" presName="firstBuf" presStyleCnt="0"/>
      <dgm:spPr/>
    </dgm:pt>
    <dgm:pt modelId="{A061332E-AF25-4344-9FB3-BC82ED07FE9D}" type="pres">
      <dgm:prSet presAssocID="{FD76B7C7-12F9-4664-B52E-0F8B9B5AF876}" presName="hierChild1" presStyleCnt="0">
        <dgm:presLayoutVars>
          <dgm:chPref val="1"/>
          <dgm:animOne val="branch"/>
          <dgm:animLvl val="lvl"/>
        </dgm:presLayoutVars>
      </dgm:prSet>
      <dgm:spPr/>
    </dgm:pt>
    <dgm:pt modelId="{558B1518-D383-4FA7-9CCF-FDD06FA09AB0}" type="pres">
      <dgm:prSet presAssocID="{43FE66E7-1787-43A2-8FD0-7B8E2049FDD9}" presName="Name14" presStyleCnt="0"/>
      <dgm:spPr/>
    </dgm:pt>
    <dgm:pt modelId="{57590B0D-C80F-475B-832B-527867251755}" type="pres">
      <dgm:prSet presAssocID="{43FE66E7-1787-43A2-8FD0-7B8E2049FDD9}" presName="level1Shape" presStyleLbl="node0" presStyleIdx="0" presStyleCnt="1" custScaleX="365371">
        <dgm:presLayoutVars>
          <dgm:chPref val="3"/>
        </dgm:presLayoutVars>
      </dgm:prSet>
      <dgm:spPr>
        <a:prstGeom prst="roundRect">
          <a:avLst>
            <a:gd name="adj" fmla="val 10000"/>
          </a:avLst>
        </a:prstGeom>
      </dgm:spPr>
    </dgm:pt>
    <dgm:pt modelId="{4B8614F4-120B-4D1E-844C-1E442F783849}" type="pres">
      <dgm:prSet presAssocID="{43FE66E7-1787-43A2-8FD0-7B8E2049FDD9}" presName="hierChild2" presStyleCnt="0"/>
      <dgm:spPr/>
    </dgm:pt>
    <dgm:pt modelId="{F4B5F293-4976-4270-ABD0-C513729F6E2D}" type="pres">
      <dgm:prSet presAssocID="{9F914B78-09E6-4FF8-9154-A0BBBF9014AF}" presName="Name19" presStyleLbl="parChTrans1D2" presStyleIdx="0" presStyleCnt="2"/>
      <dgm:spPr>
        <a:custGeom>
          <a:avLst/>
          <a:gdLst/>
          <a:ahLst/>
          <a:cxnLst/>
          <a:rect l="0" t="0" r="0" b="0"/>
          <a:pathLst>
            <a:path>
              <a:moveTo>
                <a:pt x="750332" y="0"/>
              </a:moveTo>
              <a:lnTo>
                <a:pt x="750332" y="85152"/>
              </a:lnTo>
              <a:lnTo>
                <a:pt x="0" y="85152"/>
              </a:lnTo>
              <a:lnTo>
                <a:pt x="0" y="170304"/>
              </a:lnTo>
            </a:path>
          </a:pathLst>
        </a:custGeom>
      </dgm:spPr>
    </dgm:pt>
    <dgm:pt modelId="{0BE3B17E-87CE-458B-B110-08D9CC476B4F}" type="pres">
      <dgm:prSet presAssocID="{0B18815A-EC1B-4008-80B6-37F08AF428A7}" presName="Name21" presStyleCnt="0"/>
      <dgm:spPr/>
    </dgm:pt>
    <dgm:pt modelId="{6838ED03-27FA-44A7-A81D-9B9D15265ABB}" type="pres">
      <dgm:prSet presAssocID="{0B18815A-EC1B-4008-80B6-37F08AF428A7}" presName="level2Shape" presStyleLbl="node2" presStyleIdx="0" presStyleCnt="2" custScaleX="191826"/>
      <dgm:spPr>
        <a:prstGeom prst="roundRect">
          <a:avLst>
            <a:gd name="adj" fmla="val 10000"/>
          </a:avLst>
        </a:prstGeom>
      </dgm:spPr>
    </dgm:pt>
    <dgm:pt modelId="{43267AAA-1761-4430-97BC-E52E6A1CE72D}" type="pres">
      <dgm:prSet presAssocID="{0B18815A-EC1B-4008-80B6-37F08AF428A7}" presName="hierChild3" presStyleCnt="0"/>
      <dgm:spPr/>
    </dgm:pt>
    <dgm:pt modelId="{0A1F75EE-7849-40D2-B6EF-6273704DA289}" type="pres">
      <dgm:prSet presAssocID="{0AFA2461-DA89-41A1-A947-7713EABCB3D7}" presName="Name19" presStyleLbl="parChTrans1D3" presStyleIdx="0" presStyleCnt="2"/>
      <dgm:spPr>
        <a:custGeom>
          <a:avLst/>
          <a:gdLst/>
          <a:ahLst/>
          <a:cxnLst/>
          <a:rect l="0" t="0" r="0" b="0"/>
          <a:pathLst>
            <a:path>
              <a:moveTo>
                <a:pt x="45720" y="0"/>
              </a:moveTo>
              <a:lnTo>
                <a:pt x="45720" y="170304"/>
              </a:lnTo>
            </a:path>
          </a:pathLst>
        </a:custGeom>
      </dgm:spPr>
    </dgm:pt>
    <dgm:pt modelId="{45CDBFE0-DFF5-457B-AAE4-53CCEC43D9E1}" type="pres">
      <dgm:prSet presAssocID="{EAB4BBD0-12DD-400F-8289-D91D0B92B4F2}" presName="Name21" presStyleCnt="0"/>
      <dgm:spPr/>
    </dgm:pt>
    <dgm:pt modelId="{7186B106-83E0-42A9-B219-06635C25BE13}" type="pres">
      <dgm:prSet presAssocID="{EAB4BBD0-12DD-400F-8289-D91D0B92B4F2}" presName="level2Shape" presStyleLbl="node3" presStyleIdx="0" presStyleCnt="2" custScaleX="183721"/>
      <dgm:spPr>
        <a:prstGeom prst="roundRect">
          <a:avLst>
            <a:gd name="adj" fmla="val 10000"/>
          </a:avLst>
        </a:prstGeom>
      </dgm:spPr>
    </dgm:pt>
    <dgm:pt modelId="{8EC305B3-0FE6-4068-8772-25A30BE38C69}" type="pres">
      <dgm:prSet presAssocID="{EAB4BBD0-12DD-400F-8289-D91D0B92B4F2}" presName="hierChild3" presStyleCnt="0"/>
      <dgm:spPr/>
    </dgm:pt>
    <dgm:pt modelId="{D6349E02-9C1F-4C39-8E43-486517EBD492}" type="pres">
      <dgm:prSet presAssocID="{622DC3E2-2817-45DE-8849-886FAAF5D771}" presName="Name19" presStyleLbl="parChTrans1D4" presStyleIdx="0" presStyleCnt="2"/>
      <dgm:spPr>
        <a:custGeom>
          <a:avLst/>
          <a:gdLst/>
          <a:ahLst/>
          <a:cxnLst/>
          <a:rect l="0" t="0" r="0" b="0"/>
          <a:pathLst>
            <a:path>
              <a:moveTo>
                <a:pt x="45720" y="0"/>
              </a:moveTo>
              <a:lnTo>
                <a:pt x="45720" y="170304"/>
              </a:lnTo>
            </a:path>
          </a:pathLst>
        </a:custGeom>
      </dgm:spPr>
    </dgm:pt>
    <dgm:pt modelId="{0F9A6AAE-659A-412B-A4B2-A71F18D2EE90}" type="pres">
      <dgm:prSet presAssocID="{301C7CED-D955-4720-8D19-F99BA058091B}" presName="Name21" presStyleCnt="0"/>
      <dgm:spPr/>
    </dgm:pt>
    <dgm:pt modelId="{ED533E45-6536-4954-B14B-F23501BB3B83}" type="pres">
      <dgm:prSet presAssocID="{301C7CED-D955-4720-8D19-F99BA058091B}" presName="level2Shape" presStyleLbl="node4" presStyleIdx="0" presStyleCnt="2" custScaleX="185573"/>
      <dgm:spPr>
        <a:prstGeom prst="roundRect">
          <a:avLst>
            <a:gd name="adj" fmla="val 10000"/>
          </a:avLst>
        </a:prstGeom>
      </dgm:spPr>
    </dgm:pt>
    <dgm:pt modelId="{C52F67F4-0E2F-470E-99D5-ED12A39C3F07}" type="pres">
      <dgm:prSet presAssocID="{301C7CED-D955-4720-8D19-F99BA058091B}" presName="hierChild3" presStyleCnt="0"/>
      <dgm:spPr/>
    </dgm:pt>
    <dgm:pt modelId="{366CF7AD-321A-469A-8A8E-CB83F589F4D2}" type="pres">
      <dgm:prSet presAssocID="{79F29273-0772-4DF9-8A6E-209A81FE3F73}" presName="Name19" presStyleLbl="parChTrans1D2" presStyleIdx="1" presStyleCnt="2"/>
      <dgm:spPr>
        <a:custGeom>
          <a:avLst/>
          <a:gdLst/>
          <a:ahLst/>
          <a:cxnLst/>
          <a:rect l="0" t="0" r="0" b="0"/>
          <a:pathLst>
            <a:path>
              <a:moveTo>
                <a:pt x="0" y="0"/>
              </a:moveTo>
              <a:lnTo>
                <a:pt x="0" y="85152"/>
              </a:lnTo>
              <a:lnTo>
                <a:pt x="708338" y="85152"/>
              </a:lnTo>
              <a:lnTo>
                <a:pt x="708338" y="170304"/>
              </a:lnTo>
            </a:path>
          </a:pathLst>
        </a:custGeom>
      </dgm:spPr>
    </dgm:pt>
    <dgm:pt modelId="{5B2A2A63-825B-4F63-8B27-0AA8459DC807}" type="pres">
      <dgm:prSet presAssocID="{2DF30FDF-7FE3-4447-A3AB-FB60589FDFFA}" presName="Name21" presStyleCnt="0"/>
      <dgm:spPr/>
    </dgm:pt>
    <dgm:pt modelId="{8D9818C8-4A9A-4CCF-984B-F145029DA73E}" type="pres">
      <dgm:prSet presAssocID="{2DF30FDF-7FE3-4447-A3AB-FB60589FDFFA}" presName="level2Shape" presStyleLbl="node2" presStyleIdx="1" presStyleCnt="2" custScaleX="204977"/>
      <dgm:spPr>
        <a:prstGeom prst="roundRect">
          <a:avLst>
            <a:gd name="adj" fmla="val 10000"/>
          </a:avLst>
        </a:prstGeom>
      </dgm:spPr>
    </dgm:pt>
    <dgm:pt modelId="{E0475C69-C0E6-48AD-AAC6-E83BB5B60CEA}" type="pres">
      <dgm:prSet presAssocID="{2DF30FDF-7FE3-4447-A3AB-FB60589FDFFA}" presName="hierChild3" presStyleCnt="0"/>
      <dgm:spPr/>
    </dgm:pt>
    <dgm:pt modelId="{1219CBFD-D09F-4707-AC03-16664273854B}" type="pres">
      <dgm:prSet presAssocID="{CE90150D-408A-4BB4-8E5D-86E288EDB076}" presName="Name19" presStyleLbl="parChTrans1D3" presStyleIdx="1" presStyleCnt="2"/>
      <dgm:spPr>
        <a:custGeom>
          <a:avLst/>
          <a:gdLst/>
          <a:ahLst/>
          <a:cxnLst/>
          <a:rect l="0" t="0" r="0" b="0"/>
          <a:pathLst>
            <a:path>
              <a:moveTo>
                <a:pt x="45720" y="0"/>
              </a:moveTo>
              <a:lnTo>
                <a:pt x="45720" y="170304"/>
              </a:lnTo>
            </a:path>
          </a:pathLst>
        </a:custGeom>
      </dgm:spPr>
    </dgm:pt>
    <dgm:pt modelId="{D90F74EE-0111-452C-94AA-EC09E1E72AFC}" type="pres">
      <dgm:prSet presAssocID="{080356D8-E206-438C-B308-25D6EBF85C48}" presName="Name21" presStyleCnt="0"/>
      <dgm:spPr/>
    </dgm:pt>
    <dgm:pt modelId="{27CCA225-B880-4581-ACEB-3FD89962A10D}" type="pres">
      <dgm:prSet presAssocID="{080356D8-E206-438C-B308-25D6EBF85C48}" presName="level2Shape" presStyleLbl="node3" presStyleIdx="1" presStyleCnt="2" custScaleX="197931"/>
      <dgm:spPr>
        <a:prstGeom prst="roundRect">
          <a:avLst>
            <a:gd name="adj" fmla="val 10000"/>
          </a:avLst>
        </a:prstGeom>
      </dgm:spPr>
    </dgm:pt>
    <dgm:pt modelId="{0CFF88ED-26D9-4EE6-A446-4C0517D2C3DA}" type="pres">
      <dgm:prSet presAssocID="{080356D8-E206-438C-B308-25D6EBF85C48}" presName="hierChild3" presStyleCnt="0"/>
      <dgm:spPr/>
    </dgm:pt>
    <dgm:pt modelId="{4E79D9A3-1139-416E-875E-33E7ACF5930C}" type="pres">
      <dgm:prSet presAssocID="{BFAE425A-8C13-4DEF-8988-8A13D37F11E5}" presName="Name19" presStyleLbl="parChTrans1D4" presStyleIdx="1" presStyleCnt="2"/>
      <dgm:spPr>
        <a:custGeom>
          <a:avLst/>
          <a:gdLst/>
          <a:ahLst/>
          <a:cxnLst/>
          <a:rect l="0" t="0" r="0" b="0"/>
          <a:pathLst>
            <a:path>
              <a:moveTo>
                <a:pt x="45720" y="0"/>
              </a:moveTo>
              <a:lnTo>
                <a:pt x="45720" y="170304"/>
              </a:lnTo>
            </a:path>
          </a:pathLst>
        </a:custGeom>
      </dgm:spPr>
    </dgm:pt>
    <dgm:pt modelId="{02285867-8E4F-4193-9AD8-C5FC275BD65A}" type="pres">
      <dgm:prSet presAssocID="{955DB8C4-DEE3-4326-8D1A-E96614578A99}" presName="Name21" presStyleCnt="0"/>
      <dgm:spPr/>
    </dgm:pt>
    <dgm:pt modelId="{25D65D7D-76D4-4A56-AB6A-9A00D73E7477}" type="pres">
      <dgm:prSet presAssocID="{955DB8C4-DEE3-4326-8D1A-E96614578A99}" presName="level2Shape" presStyleLbl="node4" presStyleIdx="1" presStyleCnt="2" custScaleX="203984"/>
      <dgm:spPr>
        <a:prstGeom prst="roundRect">
          <a:avLst>
            <a:gd name="adj" fmla="val 10000"/>
          </a:avLst>
        </a:prstGeom>
      </dgm:spPr>
    </dgm:pt>
    <dgm:pt modelId="{436B2EAB-CDA2-4433-9348-85FFC027545C}" type="pres">
      <dgm:prSet presAssocID="{955DB8C4-DEE3-4326-8D1A-E96614578A99}" presName="hierChild3" presStyleCnt="0"/>
      <dgm:spPr/>
    </dgm:pt>
    <dgm:pt modelId="{5F73A4C1-7EEB-45CE-8594-EFC68058032F}" type="pres">
      <dgm:prSet presAssocID="{FD76B7C7-12F9-4664-B52E-0F8B9B5AF876}" presName="bgShapesFlow" presStyleCnt="0"/>
      <dgm:spPr/>
    </dgm:pt>
    <dgm:pt modelId="{80FB78AF-B8C8-4B5A-935C-729AC36571D5}" type="pres">
      <dgm:prSet presAssocID="{5415B4BD-E595-48AA-8BDD-2322525DD9EA}" presName="rectComp" presStyleCnt="0"/>
      <dgm:spPr/>
    </dgm:pt>
    <dgm:pt modelId="{4103595D-C91E-4978-B4ED-1140EF05DBD2}" type="pres">
      <dgm:prSet presAssocID="{5415B4BD-E595-48AA-8BDD-2322525DD9EA}" presName="bgRect" presStyleLbl="bgShp" presStyleIdx="0" presStyleCnt="4"/>
      <dgm:spPr>
        <a:prstGeom prst="roundRect">
          <a:avLst>
            <a:gd name="adj" fmla="val 10000"/>
          </a:avLst>
        </a:prstGeom>
      </dgm:spPr>
    </dgm:pt>
    <dgm:pt modelId="{8F7EB71F-BF7A-4E12-8CBF-C87814ADB4D9}" type="pres">
      <dgm:prSet presAssocID="{5415B4BD-E595-48AA-8BDD-2322525DD9EA}" presName="bgRectTx" presStyleLbl="bgShp" presStyleIdx="0" presStyleCnt="4">
        <dgm:presLayoutVars>
          <dgm:bulletEnabled val="1"/>
        </dgm:presLayoutVars>
      </dgm:prSet>
      <dgm:spPr/>
    </dgm:pt>
    <dgm:pt modelId="{AAC707B8-0F33-4D6E-B775-15590D663F72}" type="pres">
      <dgm:prSet presAssocID="{5415B4BD-E595-48AA-8BDD-2322525DD9EA}" presName="spComp" presStyleCnt="0"/>
      <dgm:spPr/>
    </dgm:pt>
    <dgm:pt modelId="{34565F01-541F-434B-A986-39F6C941DCF2}" type="pres">
      <dgm:prSet presAssocID="{5415B4BD-E595-48AA-8BDD-2322525DD9EA}" presName="vSp" presStyleCnt="0"/>
      <dgm:spPr/>
    </dgm:pt>
    <dgm:pt modelId="{17551313-FF63-410B-8E34-B67DA30C8B24}" type="pres">
      <dgm:prSet presAssocID="{37B1317F-0B61-4A55-A25D-6D94D94153F7}" presName="rectComp" presStyleCnt="0"/>
      <dgm:spPr/>
    </dgm:pt>
    <dgm:pt modelId="{F1DF2D64-0441-46CC-9A38-D80AE50C63A0}" type="pres">
      <dgm:prSet presAssocID="{37B1317F-0B61-4A55-A25D-6D94D94153F7}" presName="bgRect" presStyleLbl="bgShp" presStyleIdx="1" presStyleCnt="4"/>
      <dgm:spPr>
        <a:prstGeom prst="roundRect">
          <a:avLst>
            <a:gd name="adj" fmla="val 10000"/>
          </a:avLst>
        </a:prstGeom>
      </dgm:spPr>
    </dgm:pt>
    <dgm:pt modelId="{6BDA4ABA-9387-4DD5-8541-C84B6AA991FB}" type="pres">
      <dgm:prSet presAssocID="{37B1317F-0B61-4A55-A25D-6D94D94153F7}" presName="bgRectTx" presStyleLbl="bgShp" presStyleIdx="1" presStyleCnt="4">
        <dgm:presLayoutVars>
          <dgm:bulletEnabled val="1"/>
        </dgm:presLayoutVars>
      </dgm:prSet>
      <dgm:spPr/>
    </dgm:pt>
    <dgm:pt modelId="{DF76B537-4F58-40BE-80FC-68543FC55ACE}" type="pres">
      <dgm:prSet presAssocID="{37B1317F-0B61-4A55-A25D-6D94D94153F7}" presName="spComp" presStyleCnt="0"/>
      <dgm:spPr/>
    </dgm:pt>
    <dgm:pt modelId="{180A1D7D-B9FB-4997-8604-288AFFC6C152}" type="pres">
      <dgm:prSet presAssocID="{37B1317F-0B61-4A55-A25D-6D94D94153F7}" presName="vSp" presStyleCnt="0"/>
      <dgm:spPr/>
    </dgm:pt>
    <dgm:pt modelId="{1DE5E2E3-5A1D-4EB3-84D2-38D5DFC9F69F}" type="pres">
      <dgm:prSet presAssocID="{FE706035-FF1B-4D9D-BB9C-06DF26FD9610}" presName="rectComp" presStyleCnt="0"/>
      <dgm:spPr/>
    </dgm:pt>
    <dgm:pt modelId="{702271C9-CC2B-4F94-9E02-63649A27FF30}" type="pres">
      <dgm:prSet presAssocID="{FE706035-FF1B-4D9D-BB9C-06DF26FD9610}" presName="bgRect" presStyleLbl="bgShp" presStyleIdx="2" presStyleCnt="4"/>
      <dgm:spPr>
        <a:prstGeom prst="roundRect">
          <a:avLst>
            <a:gd name="adj" fmla="val 10000"/>
          </a:avLst>
        </a:prstGeom>
      </dgm:spPr>
    </dgm:pt>
    <dgm:pt modelId="{3EE70646-C8BF-4D4B-BF49-7DA8D912F9F5}" type="pres">
      <dgm:prSet presAssocID="{FE706035-FF1B-4D9D-BB9C-06DF26FD9610}" presName="bgRectTx" presStyleLbl="bgShp" presStyleIdx="2" presStyleCnt="4">
        <dgm:presLayoutVars>
          <dgm:bulletEnabled val="1"/>
        </dgm:presLayoutVars>
      </dgm:prSet>
      <dgm:spPr/>
    </dgm:pt>
    <dgm:pt modelId="{E61478E0-86F9-4572-80CB-80F8826D0786}" type="pres">
      <dgm:prSet presAssocID="{FE706035-FF1B-4D9D-BB9C-06DF26FD9610}" presName="spComp" presStyleCnt="0"/>
      <dgm:spPr/>
    </dgm:pt>
    <dgm:pt modelId="{092DDE4B-AAFE-4948-AF00-E10BE86624A2}" type="pres">
      <dgm:prSet presAssocID="{FE706035-FF1B-4D9D-BB9C-06DF26FD9610}" presName="vSp" presStyleCnt="0"/>
      <dgm:spPr/>
    </dgm:pt>
    <dgm:pt modelId="{A6E92B21-2E0F-4836-A132-64B98ABE374A}" type="pres">
      <dgm:prSet presAssocID="{692BE034-38D4-4F33-946B-9DD1E56A8155}" presName="rectComp" presStyleCnt="0"/>
      <dgm:spPr/>
    </dgm:pt>
    <dgm:pt modelId="{A9ED9C3A-0AF0-40CE-88CE-B473EBB3D26E}" type="pres">
      <dgm:prSet presAssocID="{692BE034-38D4-4F33-946B-9DD1E56A8155}" presName="bgRect" presStyleLbl="bgShp" presStyleIdx="3" presStyleCnt="4"/>
      <dgm:spPr>
        <a:prstGeom prst="roundRect">
          <a:avLst>
            <a:gd name="adj" fmla="val 10000"/>
          </a:avLst>
        </a:prstGeom>
      </dgm:spPr>
    </dgm:pt>
    <dgm:pt modelId="{8C7592E3-85F8-4541-87F1-9D83706ED414}" type="pres">
      <dgm:prSet presAssocID="{692BE034-38D4-4F33-946B-9DD1E56A8155}" presName="bgRectTx" presStyleLbl="bgShp" presStyleIdx="3" presStyleCnt="4">
        <dgm:presLayoutVars>
          <dgm:bulletEnabled val="1"/>
        </dgm:presLayoutVars>
      </dgm:prSet>
      <dgm:spPr/>
    </dgm:pt>
  </dgm:ptLst>
  <dgm:cxnLst>
    <dgm:cxn modelId="{0B04CE07-553F-494B-A5B2-823D2A1A9028}" srcId="{FD76B7C7-12F9-4664-B52E-0F8B9B5AF876}" destId="{37B1317F-0B61-4A55-A25D-6D94D94153F7}" srcOrd="2" destOrd="0" parTransId="{502AEC4D-669B-44E2-ABD9-4CF0C3FB6A88}" sibTransId="{0E6B6E9B-5A9F-4D94-99C3-D865C33962C1}"/>
    <dgm:cxn modelId="{BEFC5318-DAAC-47FB-BC17-501906697024}" srcId="{EAB4BBD0-12DD-400F-8289-D91D0B92B4F2}" destId="{301C7CED-D955-4720-8D19-F99BA058091B}" srcOrd="0" destOrd="0" parTransId="{622DC3E2-2817-45DE-8849-886FAAF5D771}" sibTransId="{54EEF2C2-C2FB-42A2-B8FB-355962BEFAE2}"/>
    <dgm:cxn modelId="{EAC7782E-0664-F548-90CD-0E4ABB20C996}" type="presOf" srcId="{37B1317F-0B61-4A55-A25D-6D94D94153F7}" destId="{F1DF2D64-0441-46CC-9A38-D80AE50C63A0}" srcOrd="0" destOrd="0" presId="urn:microsoft.com/office/officeart/2005/8/layout/hierarchy6"/>
    <dgm:cxn modelId="{A9B31434-6244-485C-AAC4-F0910F539606}" srcId="{43FE66E7-1787-43A2-8FD0-7B8E2049FDD9}" destId="{0B18815A-EC1B-4008-80B6-37F08AF428A7}" srcOrd="0" destOrd="0" parTransId="{9F914B78-09E6-4FF8-9154-A0BBBF9014AF}" sibTransId="{E20C17D9-E475-41A5-A6F7-E5832F6DF78B}"/>
    <dgm:cxn modelId="{04985137-FE84-ED44-B706-5460F74B6381}" type="presOf" srcId="{BFAE425A-8C13-4DEF-8988-8A13D37F11E5}" destId="{4E79D9A3-1139-416E-875E-33E7ACF5930C}" srcOrd="0" destOrd="0" presId="urn:microsoft.com/office/officeart/2005/8/layout/hierarchy6"/>
    <dgm:cxn modelId="{B6A17940-C518-1344-B893-ADF0B18F85CE}" type="presOf" srcId="{5415B4BD-E595-48AA-8BDD-2322525DD9EA}" destId="{8F7EB71F-BF7A-4E12-8CBF-C87814ADB4D9}" srcOrd="1" destOrd="0" presId="urn:microsoft.com/office/officeart/2005/8/layout/hierarchy6"/>
    <dgm:cxn modelId="{28FA2F43-1058-42C8-92F8-CD19B495090B}" srcId="{080356D8-E206-438C-B308-25D6EBF85C48}" destId="{955DB8C4-DEE3-4326-8D1A-E96614578A99}" srcOrd="0" destOrd="0" parTransId="{BFAE425A-8C13-4DEF-8988-8A13D37F11E5}" sibTransId="{9949DEAC-3683-41CE-9700-505BC366C316}"/>
    <dgm:cxn modelId="{F438FA45-EC62-3B41-A54C-F3884CA1372D}" type="presOf" srcId="{0B18815A-EC1B-4008-80B6-37F08AF428A7}" destId="{6838ED03-27FA-44A7-A81D-9B9D15265ABB}" srcOrd="0" destOrd="0" presId="urn:microsoft.com/office/officeart/2005/8/layout/hierarchy6"/>
    <dgm:cxn modelId="{541AEA46-26CE-8642-B5B3-05033E10BC81}" type="presOf" srcId="{43FE66E7-1787-43A2-8FD0-7B8E2049FDD9}" destId="{57590B0D-C80F-475B-832B-527867251755}" srcOrd="0" destOrd="0" presId="urn:microsoft.com/office/officeart/2005/8/layout/hierarchy6"/>
    <dgm:cxn modelId="{B0F6DD4A-63E2-E44E-A1DC-ACAEFC6B564A}" type="presOf" srcId="{9F914B78-09E6-4FF8-9154-A0BBBF9014AF}" destId="{F4B5F293-4976-4270-ABD0-C513729F6E2D}" srcOrd="0" destOrd="0" presId="urn:microsoft.com/office/officeart/2005/8/layout/hierarchy6"/>
    <dgm:cxn modelId="{2F5B2A51-03C0-4063-B374-DD93D3063BD0}" srcId="{0B18815A-EC1B-4008-80B6-37F08AF428A7}" destId="{EAB4BBD0-12DD-400F-8289-D91D0B92B4F2}" srcOrd="0" destOrd="0" parTransId="{0AFA2461-DA89-41A1-A947-7713EABCB3D7}" sibTransId="{9EAEB460-6E27-4CB6-AD75-0CFA4907D058}"/>
    <dgm:cxn modelId="{72CE3763-998F-EE45-AB83-7508D27C3725}" type="presOf" srcId="{622DC3E2-2817-45DE-8849-886FAAF5D771}" destId="{D6349E02-9C1F-4C39-8E43-486517EBD492}" srcOrd="0" destOrd="0" presId="urn:microsoft.com/office/officeart/2005/8/layout/hierarchy6"/>
    <dgm:cxn modelId="{476DEB71-6F92-A145-AA96-605BF8985546}" type="presOf" srcId="{2DF30FDF-7FE3-4447-A3AB-FB60589FDFFA}" destId="{8D9818C8-4A9A-4CCF-984B-F145029DA73E}" srcOrd="0" destOrd="0" presId="urn:microsoft.com/office/officeart/2005/8/layout/hierarchy6"/>
    <dgm:cxn modelId="{16C8C982-B0AF-4F55-9007-733EF6FCB6BB}" srcId="{FD76B7C7-12F9-4664-B52E-0F8B9B5AF876}" destId="{43FE66E7-1787-43A2-8FD0-7B8E2049FDD9}" srcOrd="0" destOrd="0" parTransId="{19690BFA-CCCB-40D6-A298-1E81E198320D}" sibTransId="{DA8129FE-EDFD-4BE7-81AB-497F8CD5AF7B}"/>
    <dgm:cxn modelId="{403FBF84-50F3-3C40-9D7F-68D3C0283744}" type="presOf" srcId="{5415B4BD-E595-48AA-8BDD-2322525DD9EA}" destId="{4103595D-C91E-4978-B4ED-1140EF05DBD2}" srcOrd="0" destOrd="0" presId="urn:microsoft.com/office/officeart/2005/8/layout/hierarchy6"/>
    <dgm:cxn modelId="{299F2B88-E9EF-0F4F-8D86-4E28F6B36235}" type="presOf" srcId="{692BE034-38D4-4F33-946B-9DD1E56A8155}" destId="{A9ED9C3A-0AF0-40CE-88CE-B473EBB3D26E}" srcOrd="0" destOrd="0" presId="urn:microsoft.com/office/officeart/2005/8/layout/hierarchy6"/>
    <dgm:cxn modelId="{F04B7D8E-E9E7-F142-ACD2-F070DC1977A5}" type="presOf" srcId="{EAB4BBD0-12DD-400F-8289-D91D0B92B4F2}" destId="{7186B106-83E0-42A9-B219-06635C25BE13}" srcOrd="0" destOrd="0" presId="urn:microsoft.com/office/officeart/2005/8/layout/hierarchy6"/>
    <dgm:cxn modelId="{70650DA1-7105-9148-B11D-DF367E03E91C}" type="presOf" srcId="{FE706035-FF1B-4D9D-BB9C-06DF26FD9610}" destId="{3EE70646-C8BF-4D4B-BF49-7DA8D912F9F5}" srcOrd="1" destOrd="0" presId="urn:microsoft.com/office/officeart/2005/8/layout/hierarchy6"/>
    <dgm:cxn modelId="{9AEF9CA7-944A-45F7-9A6F-B6B6102499F9}" srcId="{FD76B7C7-12F9-4664-B52E-0F8B9B5AF876}" destId="{5415B4BD-E595-48AA-8BDD-2322525DD9EA}" srcOrd="1" destOrd="0" parTransId="{7A150917-ABF0-43FB-BA68-49DC0A9B449E}" sibTransId="{BA6B04ED-4515-4D78-9977-518961F34D73}"/>
    <dgm:cxn modelId="{CE332BA8-4033-5A47-9401-F2FC7C9164FF}" type="presOf" srcId="{301C7CED-D955-4720-8D19-F99BA058091B}" destId="{ED533E45-6536-4954-B14B-F23501BB3B83}" srcOrd="0" destOrd="0" presId="urn:microsoft.com/office/officeart/2005/8/layout/hierarchy6"/>
    <dgm:cxn modelId="{2B2E27AC-A57E-CA46-9078-9D3C77C0D7A1}" type="presOf" srcId="{692BE034-38D4-4F33-946B-9DD1E56A8155}" destId="{8C7592E3-85F8-4541-87F1-9D83706ED414}" srcOrd="1" destOrd="0" presId="urn:microsoft.com/office/officeart/2005/8/layout/hierarchy6"/>
    <dgm:cxn modelId="{9C62D3AD-C71B-A746-853D-B3C46D6DEBC1}" type="presOf" srcId="{955DB8C4-DEE3-4326-8D1A-E96614578A99}" destId="{25D65D7D-76D4-4A56-AB6A-9A00D73E7477}" srcOrd="0" destOrd="0" presId="urn:microsoft.com/office/officeart/2005/8/layout/hierarchy6"/>
    <dgm:cxn modelId="{9AFB6EB1-18D5-7440-9CD9-90724E0E5ABA}" type="presOf" srcId="{79F29273-0772-4DF9-8A6E-209A81FE3F73}" destId="{366CF7AD-321A-469A-8A8E-CB83F589F4D2}" srcOrd="0" destOrd="0" presId="urn:microsoft.com/office/officeart/2005/8/layout/hierarchy6"/>
    <dgm:cxn modelId="{B8E8F2B4-9F19-7C49-83E3-ACD99965D71B}" type="presOf" srcId="{080356D8-E206-438C-B308-25D6EBF85C48}" destId="{27CCA225-B880-4581-ACEB-3FD89962A10D}" srcOrd="0" destOrd="0" presId="urn:microsoft.com/office/officeart/2005/8/layout/hierarchy6"/>
    <dgm:cxn modelId="{EFD94FB9-8EC0-47D4-9D1E-CCB45E64B0C7}" srcId="{2DF30FDF-7FE3-4447-A3AB-FB60589FDFFA}" destId="{080356D8-E206-438C-B308-25D6EBF85C48}" srcOrd="0" destOrd="0" parTransId="{CE90150D-408A-4BB4-8E5D-86E288EDB076}" sibTransId="{9E8AD786-7C10-474C-8D85-4823B96A33AB}"/>
    <dgm:cxn modelId="{7038F0C1-6775-774D-B474-E4AA5B960387}" type="presOf" srcId="{0AFA2461-DA89-41A1-A947-7713EABCB3D7}" destId="{0A1F75EE-7849-40D2-B6EF-6273704DA289}" srcOrd="0" destOrd="0" presId="urn:microsoft.com/office/officeart/2005/8/layout/hierarchy6"/>
    <dgm:cxn modelId="{C01850CC-05FF-FF4C-838F-8A17A01A7BD0}" type="presOf" srcId="{FE706035-FF1B-4D9D-BB9C-06DF26FD9610}" destId="{702271C9-CC2B-4F94-9E02-63649A27FF30}" srcOrd="0" destOrd="0" presId="urn:microsoft.com/office/officeart/2005/8/layout/hierarchy6"/>
    <dgm:cxn modelId="{4BDE44DB-6CE6-C340-8376-C6D178A1FF74}" type="presOf" srcId="{CE90150D-408A-4BB4-8E5D-86E288EDB076}" destId="{1219CBFD-D09F-4707-AC03-16664273854B}" srcOrd="0" destOrd="0" presId="urn:microsoft.com/office/officeart/2005/8/layout/hierarchy6"/>
    <dgm:cxn modelId="{FEA77AE2-94F3-44E9-9B42-5B521BAD074B}" srcId="{FD76B7C7-12F9-4664-B52E-0F8B9B5AF876}" destId="{692BE034-38D4-4F33-946B-9DD1E56A8155}" srcOrd="4" destOrd="0" parTransId="{2F019D0F-13C1-4496-A4DB-A7CE5D67E9EC}" sibTransId="{B76D4DC0-0364-4AE7-8D90-E3A4B2E4A1D7}"/>
    <dgm:cxn modelId="{33A100E3-41F8-5E4A-A66B-703B45D0C22E}" type="presOf" srcId="{37B1317F-0B61-4A55-A25D-6D94D94153F7}" destId="{6BDA4ABA-9387-4DD5-8541-C84B6AA991FB}" srcOrd="1" destOrd="0" presId="urn:microsoft.com/office/officeart/2005/8/layout/hierarchy6"/>
    <dgm:cxn modelId="{204633EE-8630-4F1E-A1FD-AF1062263813}" srcId="{FD76B7C7-12F9-4664-B52E-0F8B9B5AF876}" destId="{FE706035-FF1B-4D9D-BB9C-06DF26FD9610}" srcOrd="3" destOrd="0" parTransId="{93AB8D83-5316-48AD-B008-62745CA2E808}" sibTransId="{7689D60D-BDF3-4783-B04B-CCD7848A2782}"/>
    <dgm:cxn modelId="{B09A30FC-310C-4054-8ABB-3BDA3287B0AB}" srcId="{43FE66E7-1787-43A2-8FD0-7B8E2049FDD9}" destId="{2DF30FDF-7FE3-4447-A3AB-FB60589FDFFA}" srcOrd="1" destOrd="0" parTransId="{79F29273-0772-4DF9-8A6E-209A81FE3F73}" sibTransId="{58137E26-AEB3-421F-9C92-22D5A3DDB941}"/>
    <dgm:cxn modelId="{44594DFC-A839-984B-A400-48B239FCE89D}" type="presOf" srcId="{FD76B7C7-12F9-4664-B52E-0F8B9B5AF876}" destId="{08FDDEE0-E29E-4AC4-8C3F-9AE82831B97D}" srcOrd="0" destOrd="0" presId="urn:microsoft.com/office/officeart/2005/8/layout/hierarchy6"/>
    <dgm:cxn modelId="{1A423174-ACB5-B340-B4D4-D853ADF45B21}" type="presParOf" srcId="{08FDDEE0-E29E-4AC4-8C3F-9AE82831B97D}" destId="{C76BBE7F-C503-4133-95A5-1E2859B43114}" srcOrd="0" destOrd="0" presId="urn:microsoft.com/office/officeart/2005/8/layout/hierarchy6"/>
    <dgm:cxn modelId="{4B58FFEB-0519-B04F-9768-1DA22B9C02AD}" type="presParOf" srcId="{C76BBE7F-C503-4133-95A5-1E2859B43114}" destId="{8981C713-9C53-4CCE-9B30-4BEB20700C94}" srcOrd="0" destOrd="0" presId="urn:microsoft.com/office/officeart/2005/8/layout/hierarchy6"/>
    <dgm:cxn modelId="{78EC768E-4DCA-CE4B-86A3-0E625F0488FE}" type="presParOf" srcId="{C76BBE7F-C503-4133-95A5-1E2859B43114}" destId="{A061332E-AF25-4344-9FB3-BC82ED07FE9D}" srcOrd="1" destOrd="0" presId="urn:microsoft.com/office/officeart/2005/8/layout/hierarchy6"/>
    <dgm:cxn modelId="{CFE7EB8A-FA23-DE4D-A9D5-10DA2502AC80}" type="presParOf" srcId="{A061332E-AF25-4344-9FB3-BC82ED07FE9D}" destId="{558B1518-D383-4FA7-9CCF-FDD06FA09AB0}" srcOrd="0" destOrd="0" presId="urn:microsoft.com/office/officeart/2005/8/layout/hierarchy6"/>
    <dgm:cxn modelId="{22AAAD92-F08D-A74F-A4DC-27448AE48035}" type="presParOf" srcId="{558B1518-D383-4FA7-9CCF-FDD06FA09AB0}" destId="{57590B0D-C80F-475B-832B-527867251755}" srcOrd="0" destOrd="0" presId="urn:microsoft.com/office/officeart/2005/8/layout/hierarchy6"/>
    <dgm:cxn modelId="{9F67E999-3F21-C543-9003-C13A7C2A57DC}" type="presParOf" srcId="{558B1518-D383-4FA7-9CCF-FDD06FA09AB0}" destId="{4B8614F4-120B-4D1E-844C-1E442F783849}" srcOrd="1" destOrd="0" presId="urn:microsoft.com/office/officeart/2005/8/layout/hierarchy6"/>
    <dgm:cxn modelId="{E9BFDEC4-3325-6445-BD67-02C45732E740}" type="presParOf" srcId="{4B8614F4-120B-4D1E-844C-1E442F783849}" destId="{F4B5F293-4976-4270-ABD0-C513729F6E2D}" srcOrd="0" destOrd="0" presId="urn:microsoft.com/office/officeart/2005/8/layout/hierarchy6"/>
    <dgm:cxn modelId="{4838CFD5-2332-FE43-A99A-D9FE90F84B7A}" type="presParOf" srcId="{4B8614F4-120B-4D1E-844C-1E442F783849}" destId="{0BE3B17E-87CE-458B-B110-08D9CC476B4F}" srcOrd="1" destOrd="0" presId="urn:microsoft.com/office/officeart/2005/8/layout/hierarchy6"/>
    <dgm:cxn modelId="{03AF7EE4-25F2-1541-9977-538377916E30}" type="presParOf" srcId="{0BE3B17E-87CE-458B-B110-08D9CC476B4F}" destId="{6838ED03-27FA-44A7-A81D-9B9D15265ABB}" srcOrd="0" destOrd="0" presId="urn:microsoft.com/office/officeart/2005/8/layout/hierarchy6"/>
    <dgm:cxn modelId="{83DFA225-C40D-A04A-8C99-301D6B5C0CFA}" type="presParOf" srcId="{0BE3B17E-87CE-458B-B110-08D9CC476B4F}" destId="{43267AAA-1761-4430-97BC-E52E6A1CE72D}" srcOrd="1" destOrd="0" presId="urn:microsoft.com/office/officeart/2005/8/layout/hierarchy6"/>
    <dgm:cxn modelId="{FCF19D28-7A2F-E940-A510-D556101A90DF}" type="presParOf" srcId="{43267AAA-1761-4430-97BC-E52E6A1CE72D}" destId="{0A1F75EE-7849-40D2-B6EF-6273704DA289}" srcOrd="0" destOrd="0" presId="urn:microsoft.com/office/officeart/2005/8/layout/hierarchy6"/>
    <dgm:cxn modelId="{60FB7E1E-CBCB-0645-B36E-27F13FCAB8BD}" type="presParOf" srcId="{43267AAA-1761-4430-97BC-E52E6A1CE72D}" destId="{45CDBFE0-DFF5-457B-AAE4-53CCEC43D9E1}" srcOrd="1" destOrd="0" presId="urn:microsoft.com/office/officeart/2005/8/layout/hierarchy6"/>
    <dgm:cxn modelId="{D10F4457-934F-4644-A708-C80F788ACB81}" type="presParOf" srcId="{45CDBFE0-DFF5-457B-AAE4-53CCEC43D9E1}" destId="{7186B106-83E0-42A9-B219-06635C25BE13}" srcOrd="0" destOrd="0" presId="urn:microsoft.com/office/officeart/2005/8/layout/hierarchy6"/>
    <dgm:cxn modelId="{9257D7A2-BC5F-5646-97E1-2A3BA1645EEB}" type="presParOf" srcId="{45CDBFE0-DFF5-457B-AAE4-53CCEC43D9E1}" destId="{8EC305B3-0FE6-4068-8772-25A30BE38C69}" srcOrd="1" destOrd="0" presId="urn:microsoft.com/office/officeart/2005/8/layout/hierarchy6"/>
    <dgm:cxn modelId="{167094A7-A255-3346-8BCE-04A1CB8BDEBE}" type="presParOf" srcId="{8EC305B3-0FE6-4068-8772-25A30BE38C69}" destId="{D6349E02-9C1F-4C39-8E43-486517EBD492}" srcOrd="0" destOrd="0" presId="urn:microsoft.com/office/officeart/2005/8/layout/hierarchy6"/>
    <dgm:cxn modelId="{ACE8DF38-6F92-5C43-A56A-B42F2F4A7EC1}" type="presParOf" srcId="{8EC305B3-0FE6-4068-8772-25A30BE38C69}" destId="{0F9A6AAE-659A-412B-A4B2-A71F18D2EE90}" srcOrd="1" destOrd="0" presId="urn:microsoft.com/office/officeart/2005/8/layout/hierarchy6"/>
    <dgm:cxn modelId="{75A9B572-D17F-5941-9503-5E63D5E90CC0}" type="presParOf" srcId="{0F9A6AAE-659A-412B-A4B2-A71F18D2EE90}" destId="{ED533E45-6536-4954-B14B-F23501BB3B83}" srcOrd="0" destOrd="0" presId="urn:microsoft.com/office/officeart/2005/8/layout/hierarchy6"/>
    <dgm:cxn modelId="{4D87CE08-3F94-4645-9077-1EBBBCA035D1}" type="presParOf" srcId="{0F9A6AAE-659A-412B-A4B2-A71F18D2EE90}" destId="{C52F67F4-0E2F-470E-99D5-ED12A39C3F07}" srcOrd="1" destOrd="0" presId="urn:microsoft.com/office/officeart/2005/8/layout/hierarchy6"/>
    <dgm:cxn modelId="{14CC36FB-567F-4F4C-A16A-8C16824500EC}" type="presParOf" srcId="{4B8614F4-120B-4D1E-844C-1E442F783849}" destId="{366CF7AD-321A-469A-8A8E-CB83F589F4D2}" srcOrd="2" destOrd="0" presId="urn:microsoft.com/office/officeart/2005/8/layout/hierarchy6"/>
    <dgm:cxn modelId="{7AF36590-1E54-D240-AD70-E1ED03D42877}" type="presParOf" srcId="{4B8614F4-120B-4D1E-844C-1E442F783849}" destId="{5B2A2A63-825B-4F63-8B27-0AA8459DC807}" srcOrd="3" destOrd="0" presId="urn:microsoft.com/office/officeart/2005/8/layout/hierarchy6"/>
    <dgm:cxn modelId="{589CABE0-59EC-2049-99B5-B16EC9B26055}" type="presParOf" srcId="{5B2A2A63-825B-4F63-8B27-0AA8459DC807}" destId="{8D9818C8-4A9A-4CCF-984B-F145029DA73E}" srcOrd="0" destOrd="0" presId="urn:microsoft.com/office/officeart/2005/8/layout/hierarchy6"/>
    <dgm:cxn modelId="{29219983-938E-8845-9049-E9B4AAFFF381}" type="presParOf" srcId="{5B2A2A63-825B-4F63-8B27-0AA8459DC807}" destId="{E0475C69-C0E6-48AD-AAC6-E83BB5B60CEA}" srcOrd="1" destOrd="0" presId="urn:microsoft.com/office/officeart/2005/8/layout/hierarchy6"/>
    <dgm:cxn modelId="{DBE1FA41-5A1D-A54E-9955-A0E9BE237668}" type="presParOf" srcId="{E0475C69-C0E6-48AD-AAC6-E83BB5B60CEA}" destId="{1219CBFD-D09F-4707-AC03-16664273854B}" srcOrd="0" destOrd="0" presId="urn:microsoft.com/office/officeart/2005/8/layout/hierarchy6"/>
    <dgm:cxn modelId="{07ACC2E0-B670-124E-AC16-0B3DE1F08B90}" type="presParOf" srcId="{E0475C69-C0E6-48AD-AAC6-E83BB5B60CEA}" destId="{D90F74EE-0111-452C-94AA-EC09E1E72AFC}" srcOrd="1" destOrd="0" presId="urn:microsoft.com/office/officeart/2005/8/layout/hierarchy6"/>
    <dgm:cxn modelId="{A2A4A0D5-842D-EA4F-8698-162697358B8B}" type="presParOf" srcId="{D90F74EE-0111-452C-94AA-EC09E1E72AFC}" destId="{27CCA225-B880-4581-ACEB-3FD89962A10D}" srcOrd="0" destOrd="0" presId="urn:microsoft.com/office/officeart/2005/8/layout/hierarchy6"/>
    <dgm:cxn modelId="{C235035F-AB5B-0048-94C6-3AB139923257}" type="presParOf" srcId="{D90F74EE-0111-452C-94AA-EC09E1E72AFC}" destId="{0CFF88ED-26D9-4EE6-A446-4C0517D2C3DA}" srcOrd="1" destOrd="0" presId="urn:microsoft.com/office/officeart/2005/8/layout/hierarchy6"/>
    <dgm:cxn modelId="{8D2C59BF-3CC8-5E43-9EDA-357F02CE82E8}" type="presParOf" srcId="{0CFF88ED-26D9-4EE6-A446-4C0517D2C3DA}" destId="{4E79D9A3-1139-416E-875E-33E7ACF5930C}" srcOrd="0" destOrd="0" presId="urn:microsoft.com/office/officeart/2005/8/layout/hierarchy6"/>
    <dgm:cxn modelId="{2AC29036-F0EB-194A-A2C8-FA1557150B17}" type="presParOf" srcId="{0CFF88ED-26D9-4EE6-A446-4C0517D2C3DA}" destId="{02285867-8E4F-4193-9AD8-C5FC275BD65A}" srcOrd="1" destOrd="0" presId="urn:microsoft.com/office/officeart/2005/8/layout/hierarchy6"/>
    <dgm:cxn modelId="{AA250BC8-FBF1-FD4C-9EF1-353127DDA27F}" type="presParOf" srcId="{02285867-8E4F-4193-9AD8-C5FC275BD65A}" destId="{25D65D7D-76D4-4A56-AB6A-9A00D73E7477}" srcOrd="0" destOrd="0" presId="urn:microsoft.com/office/officeart/2005/8/layout/hierarchy6"/>
    <dgm:cxn modelId="{7BEDB895-725C-C84B-993C-DE1EE2A26CBB}" type="presParOf" srcId="{02285867-8E4F-4193-9AD8-C5FC275BD65A}" destId="{436B2EAB-CDA2-4433-9348-85FFC027545C}" srcOrd="1" destOrd="0" presId="urn:microsoft.com/office/officeart/2005/8/layout/hierarchy6"/>
    <dgm:cxn modelId="{66D8CCCD-6885-1247-B02B-12F441395F06}" type="presParOf" srcId="{08FDDEE0-E29E-4AC4-8C3F-9AE82831B97D}" destId="{5F73A4C1-7EEB-45CE-8594-EFC68058032F}" srcOrd="1" destOrd="0" presId="urn:microsoft.com/office/officeart/2005/8/layout/hierarchy6"/>
    <dgm:cxn modelId="{B16B643E-72A8-8440-B828-7587C5AE3C80}" type="presParOf" srcId="{5F73A4C1-7EEB-45CE-8594-EFC68058032F}" destId="{80FB78AF-B8C8-4B5A-935C-729AC36571D5}" srcOrd="0" destOrd="0" presId="urn:microsoft.com/office/officeart/2005/8/layout/hierarchy6"/>
    <dgm:cxn modelId="{0827DC19-9DBC-F543-9F26-9EFCDDCBD843}" type="presParOf" srcId="{80FB78AF-B8C8-4B5A-935C-729AC36571D5}" destId="{4103595D-C91E-4978-B4ED-1140EF05DBD2}" srcOrd="0" destOrd="0" presId="urn:microsoft.com/office/officeart/2005/8/layout/hierarchy6"/>
    <dgm:cxn modelId="{9BFBFC42-7836-6049-A067-007D2A05EC4F}" type="presParOf" srcId="{80FB78AF-B8C8-4B5A-935C-729AC36571D5}" destId="{8F7EB71F-BF7A-4E12-8CBF-C87814ADB4D9}" srcOrd="1" destOrd="0" presId="urn:microsoft.com/office/officeart/2005/8/layout/hierarchy6"/>
    <dgm:cxn modelId="{E539EF0E-C779-D440-B2F7-F5F92FC8C98C}" type="presParOf" srcId="{5F73A4C1-7EEB-45CE-8594-EFC68058032F}" destId="{AAC707B8-0F33-4D6E-B775-15590D663F72}" srcOrd="1" destOrd="0" presId="urn:microsoft.com/office/officeart/2005/8/layout/hierarchy6"/>
    <dgm:cxn modelId="{81CDFBE5-8611-524B-9C90-21994FCD244B}" type="presParOf" srcId="{AAC707B8-0F33-4D6E-B775-15590D663F72}" destId="{34565F01-541F-434B-A986-39F6C941DCF2}" srcOrd="0" destOrd="0" presId="urn:microsoft.com/office/officeart/2005/8/layout/hierarchy6"/>
    <dgm:cxn modelId="{EA5DBBED-59D4-4B41-AAFB-E218D311A1E9}" type="presParOf" srcId="{5F73A4C1-7EEB-45CE-8594-EFC68058032F}" destId="{17551313-FF63-410B-8E34-B67DA30C8B24}" srcOrd="2" destOrd="0" presId="urn:microsoft.com/office/officeart/2005/8/layout/hierarchy6"/>
    <dgm:cxn modelId="{F43B2202-045A-424D-83E5-29D77FBA88E1}" type="presParOf" srcId="{17551313-FF63-410B-8E34-B67DA30C8B24}" destId="{F1DF2D64-0441-46CC-9A38-D80AE50C63A0}" srcOrd="0" destOrd="0" presId="urn:microsoft.com/office/officeart/2005/8/layout/hierarchy6"/>
    <dgm:cxn modelId="{56EDC3BB-1D73-C443-A077-38CF4C65FCE2}" type="presParOf" srcId="{17551313-FF63-410B-8E34-B67DA30C8B24}" destId="{6BDA4ABA-9387-4DD5-8541-C84B6AA991FB}" srcOrd="1" destOrd="0" presId="urn:microsoft.com/office/officeart/2005/8/layout/hierarchy6"/>
    <dgm:cxn modelId="{C8DE9A0F-27B2-B249-AC49-3AA0FCA41C64}" type="presParOf" srcId="{5F73A4C1-7EEB-45CE-8594-EFC68058032F}" destId="{DF76B537-4F58-40BE-80FC-68543FC55ACE}" srcOrd="3" destOrd="0" presId="urn:microsoft.com/office/officeart/2005/8/layout/hierarchy6"/>
    <dgm:cxn modelId="{706F1C63-A9D2-5C4A-87D1-AA9A1CC6AA67}" type="presParOf" srcId="{DF76B537-4F58-40BE-80FC-68543FC55ACE}" destId="{180A1D7D-B9FB-4997-8604-288AFFC6C152}" srcOrd="0" destOrd="0" presId="urn:microsoft.com/office/officeart/2005/8/layout/hierarchy6"/>
    <dgm:cxn modelId="{13AEF9D6-0A9E-3C48-A56A-95DEEA73DF63}" type="presParOf" srcId="{5F73A4C1-7EEB-45CE-8594-EFC68058032F}" destId="{1DE5E2E3-5A1D-4EB3-84D2-38D5DFC9F69F}" srcOrd="4" destOrd="0" presId="urn:microsoft.com/office/officeart/2005/8/layout/hierarchy6"/>
    <dgm:cxn modelId="{273536CF-9488-F84E-B9B0-597B599AAA4B}" type="presParOf" srcId="{1DE5E2E3-5A1D-4EB3-84D2-38D5DFC9F69F}" destId="{702271C9-CC2B-4F94-9E02-63649A27FF30}" srcOrd="0" destOrd="0" presId="urn:microsoft.com/office/officeart/2005/8/layout/hierarchy6"/>
    <dgm:cxn modelId="{BFE4D521-91B7-5946-BE3D-AFFCABB10BD0}" type="presParOf" srcId="{1DE5E2E3-5A1D-4EB3-84D2-38D5DFC9F69F}" destId="{3EE70646-C8BF-4D4B-BF49-7DA8D912F9F5}" srcOrd="1" destOrd="0" presId="urn:microsoft.com/office/officeart/2005/8/layout/hierarchy6"/>
    <dgm:cxn modelId="{87CFA784-6163-3F42-B381-76EF77AD0E12}" type="presParOf" srcId="{5F73A4C1-7EEB-45CE-8594-EFC68058032F}" destId="{E61478E0-86F9-4572-80CB-80F8826D0786}" srcOrd="5" destOrd="0" presId="urn:microsoft.com/office/officeart/2005/8/layout/hierarchy6"/>
    <dgm:cxn modelId="{6B23E65B-A174-9344-B556-BB3704C7BFF6}" type="presParOf" srcId="{E61478E0-86F9-4572-80CB-80F8826D0786}" destId="{092DDE4B-AAFE-4948-AF00-E10BE86624A2}" srcOrd="0" destOrd="0" presId="urn:microsoft.com/office/officeart/2005/8/layout/hierarchy6"/>
    <dgm:cxn modelId="{B90C89B6-F4E3-2F43-8104-7F79C7416C2F}" type="presParOf" srcId="{5F73A4C1-7EEB-45CE-8594-EFC68058032F}" destId="{A6E92B21-2E0F-4836-A132-64B98ABE374A}" srcOrd="6" destOrd="0" presId="urn:microsoft.com/office/officeart/2005/8/layout/hierarchy6"/>
    <dgm:cxn modelId="{46340686-D80E-DC41-A366-811496839B29}" type="presParOf" srcId="{A6E92B21-2E0F-4836-A132-64B98ABE374A}" destId="{A9ED9C3A-0AF0-40CE-88CE-B473EBB3D26E}" srcOrd="0" destOrd="0" presId="urn:microsoft.com/office/officeart/2005/8/layout/hierarchy6"/>
    <dgm:cxn modelId="{042BB393-3C1A-9141-BBE3-EC9518433348}" type="presParOf" srcId="{A6E92B21-2E0F-4836-A132-64B98ABE374A}" destId="{8C7592E3-85F8-4541-87F1-9D83706ED414}"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9C89A9-0EFA-144F-BC28-95CF4BC55D27}" type="doc">
      <dgm:prSet loTypeId="urn:microsoft.com/office/officeart/2005/8/layout/vList4" loCatId="relationship" qsTypeId="urn:microsoft.com/office/officeart/2005/8/quickstyle/simple2" qsCatId="simple" csTypeId="urn:microsoft.com/office/officeart/2005/8/colors/colorful3" csCatId="colorful" phldr="1"/>
      <dgm:spPr/>
    </dgm:pt>
    <dgm:pt modelId="{D6622D99-2C60-EB42-850B-F9E76D432479}">
      <dgm:prSet phldrT="[Text]" custT="1"/>
      <dgm:spPr/>
      <dgm:t>
        <a:bodyPr/>
        <a:lstStyle/>
        <a:p>
          <a:pPr rtl="1"/>
          <a:r>
            <a:rPr lang="ar-EG" sz="2000" b="1" dirty="0">
              <a:effectLst/>
              <a:latin typeface="Calibri" charset="0"/>
              <a:ea typeface="Calibri" charset="0"/>
              <a:cs typeface="Simplified Arabic" charset="0"/>
            </a:rPr>
            <a:t>الإبقاء على المكانة الاستراتيجية للمنطقة العربية في أسواق الطاقة العالمية </a:t>
          </a:r>
          <a:endParaRPr lang="ar-SA" sz="2000" b="1" dirty="0"/>
        </a:p>
      </dgm:t>
    </dgm:pt>
    <dgm:pt modelId="{B284F607-61FD-7740-9EF8-864BA75EBA6C}" type="parTrans" cxnId="{13BDCF5E-E5E1-164B-AB34-C8CD22918A95}">
      <dgm:prSet/>
      <dgm:spPr/>
      <dgm:t>
        <a:bodyPr/>
        <a:lstStyle/>
        <a:p>
          <a:pPr rtl="1"/>
          <a:endParaRPr lang="ar-SA" sz="2400" b="1"/>
        </a:p>
      </dgm:t>
    </dgm:pt>
    <dgm:pt modelId="{F596C0A8-DFE4-6C4F-9889-A557E7CD3E8D}" type="sibTrans" cxnId="{13BDCF5E-E5E1-164B-AB34-C8CD22918A95}">
      <dgm:prSet/>
      <dgm:spPr/>
      <dgm:t>
        <a:bodyPr/>
        <a:lstStyle/>
        <a:p>
          <a:pPr rtl="1"/>
          <a:endParaRPr lang="ar-SA" sz="2400" b="1"/>
        </a:p>
      </dgm:t>
    </dgm:pt>
    <dgm:pt modelId="{85F67E08-A54B-5345-A9C7-2F974476549A}">
      <dgm:prSet phldrT="[Text]" custT="1"/>
      <dgm:spPr/>
      <dgm:t>
        <a:bodyPr/>
        <a:lstStyle/>
        <a:p>
          <a:pPr rtl="1"/>
          <a:r>
            <a:rPr lang="ar-EG" sz="2000" b="1" dirty="0">
              <a:effectLst/>
              <a:latin typeface="Calibri" charset="0"/>
              <a:ea typeface="Calibri" charset="0"/>
              <a:cs typeface="Simplified Arabic" charset="0"/>
            </a:rPr>
            <a:t>زيادة فرص العمل المباشرة وغير المباشرة التي يؤمنها قطاع الطاقة المستدامة. </a:t>
          </a:r>
          <a:endParaRPr lang="ar-SA" sz="2000" b="1" dirty="0"/>
        </a:p>
      </dgm:t>
    </dgm:pt>
    <dgm:pt modelId="{5B28E415-CFCE-4F45-BA68-72A6CAD3F7C9}" type="parTrans" cxnId="{32CCDF59-5068-F648-BDD2-6A2A9624E554}">
      <dgm:prSet/>
      <dgm:spPr/>
      <dgm:t>
        <a:bodyPr/>
        <a:lstStyle/>
        <a:p>
          <a:pPr rtl="1"/>
          <a:endParaRPr lang="ar-SA" sz="2400" b="1"/>
        </a:p>
      </dgm:t>
    </dgm:pt>
    <dgm:pt modelId="{25883606-421C-6D4E-8145-624F38AC23A5}" type="sibTrans" cxnId="{32CCDF59-5068-F648-BDD2-6A2A9624E554}">
      <dgm:prSet/>
      <dgm:spPr/>
      <dgm:t>
        <a:bodyPr/>
        <a:lstStyle/>
        <a:p>
          <a:pPr rtl="1"/>
          <a:endParaRPr lang="ar-SA" sz="2400" b="1"/>
        </a:p>
      </dgm:t>
    </dgm:pt>
    <dgm:pt modelId="{06300039-A7E8-F543-8355-D81BEC77C7B8}">
      <dgm:prSet phldrT="[Text]" custT="1"/>
      <dgm:spPr/>
      <dgm:t>
        <a:bodyPr/>
        <a:lstStyle/>
        <a:p>
          <a:pPr rtl="1"/>
          <a:r>
            <a:rPr lang="ar-EG" sz="2000" b="1" dirty="0">
              <a:effectLst/>
              <a:latin typeface="Calibri" charset="0"/>
              <a:ea typeface="Calibri" charset="0"/>
              <a:cs typeface="Simplified Arabic" charset="0"/>
            </a:rPr>
            <a:t>زيادة قدرة الاقتصادات العربية في وجه التغيرات الحادة في خريطة الطاقة العالمية</a:t>
          </a:r>
          <a:endParaRPr lang="ar-SA" sz="2000" b="1" dirty="0"/>
        </a:p>
      </dgm:t>
    </dgm:pt>
    <dgm:pt modelId="{000216BA-DC2F-284F-A57E-37455C7CC813}" type="parTrans" cxnId="{7DECA8A8-90E5-7D47-A236-B4AE05D9C2E9}">
      <dgm:prSet/>
      <dgm:spPr/>
      <dgm:t>
        <a:bodyPr/>
        <a:lstStyle/>
        <a:p>
          <a:pPr rtl="1"/>
          <a:endParaRPr lang="ar-SA" sz="2400" b="1"/>
        </a:p>
      </dgm:t>
    </dgm:pt>
    <dgm:pt modelId="{A11BB594-82BF-4943-BAAD-E9FC1A041C24}" type="sibTrans" cxnId="{7DECA8A8-90E5-7D47-A236-B4AE05D9C2E9}">
      <dgm:prSet/>
      <dgm:spPr/>
      <dgm:t>
        <a:bodyPr/>
        <a:lstStyle/>
        <a:p>
          <a:pPr rtl="0"/>
          <a:endParaRPr lang="ar-SA" sz="2400" b="1"/>
        </a:p>
      </dgm:t>
    </dgm:pt>
    <dgm:pt modelId="{CAF7320A-634E-8C4B-81F4-AC9C4090B4C2}">
      <dgm:prSet custT="1"/>
      <dgm:spPr/>
      <dgm:t>
        <a:bodyPr/>
        <a:lstStyle/>
        <a:p>
          <a:pPr rtl="1"/>
          <a:r>
            <a:rPr lang="ar-EG" sz="2000" b="1" dirty="0">
              <a:effectLst/>
              <a:latin typeface="Calibri" charset="0"/>
              <a:ea typeface="Calibri" charset="0"/>
              <a:cs typeface="Simplified Arabic" charset="0"/>
            </a:rPr>
            <a:t>العمل على أن يبقى قطاع الطاقة مزوداً رئيسياً للدخل الوطني لا أن يصبح عائقاً أو مستهلكاً لمصادر الدخل الأخرى</a:t>
          </a:r>
          <a:endParaRPr lang="ar-SA" sz="2000" b="1" dirty="0"/>
        </a:p>
      </dgm:t>
    </dgm:pt>
    <dgm:pt modelId="{F139EE8D-E696-E84E-87CA-4B6B0C4B19E6}" type="parTrans" cxnId="{CB866C83-123A-ED4B-900A-6D3EB988E5E6}">
      <dgm:prSet/>
      <dgm:spPr/>
      <dgm:t>
        <a:bodyPr/>
        <a:lstStyle/>
        <a:p>
          <a:pPr rtl="1"/>
          <a:endParaRPr lang="ar-SA" sz="2400" b="1"/>
        </a:p>
      </dgm:t>
    </dgm:pt>
    <dgm:pt modelId="{E3CA1FAD-B702-B843-831C-CFFE34106349}" type="sibTrans" cxnId="{CB866C83-123A-ED4B-900A-6D3EB988E5E6}">
      <dgm:prSet/>
      <dgm:spPr/>
      <dgm:t>
        <a:bodyPr/>
        <a:lstStyle/>
        <a:p>
          <a:pPr rtl="1"/>
          <a:endParaRPr lang="ar-SA" sz="2400" b="1"/>
        </a:p>
      </dgm:t>
    </dgm:pt>
    <dgm:pt modelId="{E31E5B10-0E8A-7E47-960E-807353E79190}">
      <dgm:prSet custT="1"/>
      <dgm:spPr/>
      <dgm:t>
        <a:bodyPr/>
        <a:lstStyle/>
        <a:p>
          <a:pPr rtl="1"/>
          <a:r>
            <a:rPr lang="ar-EG" sz="2000" b="1" dirty="0">
              <a:effectLst/>
              <a:latin typeface="Calibri" charset="0"/>
              <a:ea typeface="Calibri" charset="0"/>
              <a:cs typeface="Simplified Arabic" charset="0"/>
            </a:rPr>
            <a:t>ضمان استمرار مساهمة قطاع الطاقة في </a:t>
          </a:r>
          <a:r>
            <a:rPr lang="ar-EG" sz="2000" b="1">
              <a:effectLst/>
              <a:latin typeface="Calibri" charset="0"/>
              <a:ea typeface="Calibri" charset="0"/>
              <a:cs typeface="Simplified Arabic" charset="0"/>
            </a:rPr>
            <a:t>الناتج االمحلي الإجمالي من </a:t>
          </a:r>
          <a:r>
            <a:rPr lang="ar-EG" sz="2000" b="1" dirty="0">
              <a:effectLst/>
              <a:latin typeface="Calibri" charset="0"/>
              <a:ea typeface="Calibri" charset="0"/>
              <a:cs typeface="Simplified Arabic" charset="0"/>
            </a:rPr>
            <a:t>خلال المحافظة على الموارد والاحتياطات وتخفيض الاستيراد.</a:t>
          </a:r>
          <a:endParaRPr lang="en-US" sz="2000" b="1" dirty="0">
            <a:effectLst/>
            <a:latin typeface="Calibri" charset="0"/>
            <a:ea typeface="Calibri" charset="0"/>
            <a:cs typeface="Arial" charset="0"/>
          </a:endParaRPr>
        </a:p>
      </dgm:t>
    </dgm:pt>
    <dgm:pt modelId="{F29EBBAA-E0E9-6E4C-8D37-A7395EB23A91}" type="parTrans" cxnId="{C2430E7C-8C43-9048-A32A-17E938A21502}">
      <dgm:prSet/>
      <dgm:spPr/>
      <dgm:t>
        <a:bodyPr/>
        <a:lstStyle/>
        <a:p>
          <a:pPr rtl="1"/>
          <a:endParaRPr lang="ar-SA" sz="2400" b="1"/>
        </a:p>
      </dgm:t>
    </dgm:pt>
    <dgm:pt modelId="{EDFF3801-5FF3-1945-8877-02F7C76EE256}" type="sibTrans" cxnId="{C2430E7C-8C43-9048-A32A-17E938A21502}">
      <dgm:prSet/>
      <dgm:spPr/>
      <dgm:t>
        <a:bodyPr/>
        <a:lstStyle/>
        <a:p>
          <a:pPr rtl="1"/>
          <a:endParaRPr lang="ar-SA" sz="2400" b="1"/>
        </a:p>
      </dgm:t>
    </dgm:pt>
    <dgm:pt modelId="{4C579EE1-FE22-7B44-A99B-1A4745C96314}">
      <dgm:prSet custT="1"/>
      <dgm:spPr/>
      <dgm:t>
        <a:bodyPr/>
        <a:lstStyle/>
        <a:p>
          <a:pPr rtl="1"/>
          <a:r>
            <a:rPr lang="ar-EG" sz="2000" b="1" dirty="0">
              <a:effectLst/>
              <a:latin typeface="Calibri" charset="0"/>
              <a:ea typeface="Calibri" charset="0"/>
              <a:cs typeface="Simplified Arabic" charset="0"/>
            </a:rPr>
            <a:t>إدماج عنصري الطاقة المتجددة وكفاءة الطاقة في التخطيط لقطاع الطاقة من منظور عربي متكامل</a:t>
          </a:r>
          <a:endParaRPr lang="en-US" sz="2000" b="1" dirty="0">
            <a:effectLst/>
            <a:latin typeface="Calibri" charset="0"/>
            <a:ea typeface="Calibri" charset="0"/>
            <a:cs typeface="Arial" charset="0"/>
          </a:endParaRPr>
        </a:p>
      </dgm:t>
    </dgm:pt>
    <dgm:pt modelId="{22FF1567-78DF-4E40-9D9A-60BC45372847}" type="parTrans" cxnId="{E980E1D7-F39C-0446-B150-67C8109569FF}">
      <dgm:prSet/>
      <dgm:spPr/>
      <dgm:t>
        <a:bodyPr/>
        <a:lstStyle/>
        <a:p>
          <a:pPr rtl="1"/>
          <a:endParaRPr lang="ar-SA" sz="2400" b="1"/>
        </a:p>
      </dgm:t>
    </dgm:pt>
    <dgm:pt modelId="{EBF76860-A853-F546-AD12-6B4BC72005EC}" type="sibTrans" cxnId="{E980E1D7-F39C-0446-B150-67C8109569FF}">
      <dgm:prSet/>
      <dgm:spPr/>
      <dgm:t>
        <a:bodyPr/>
        <a:lstStyle/>
        <a:p>
          <a:pPr rtl="1"/>
          <a:endParaRPr lang="ar-SA" sz="2400" b="1"/>
        </a:p>
      </dgm:t>
    </dgm:pt>
    <dgm:pt modelId="{5D7DC057-C5B1-A940-82EA-468616E6CD60}" type="pres">
      <dgm:prSet presAssocID="{979C89A9-0EFA-144F-BC28-95CF4BC55D27}" presName="linear" presStyleCnt="0">
        <dgm:presLayoutVars>
          <dgm:dir/>
          <dgm:resizeHandles val="exact"/>
        </dgm:presLayoutVars>
      </dgm:prSet>
      <dgm:spPr/>
    </dgm:pt>
    <dgm:pt modelId="{CD0BD6C5-D30C-0D46-A808-0E0E60BB9DC4}" type="pres">
      <dgm:prSet presAssocID="{D6622D99-2C60-EB42-850B-F9E76D432479}" presName="comp" presStyleCnt="0"/>
      <dgm:spPr/>
    </dgm:pt>
    <dgm:pt modelId="{E0C3F085-758F-3148-9CED-44EF0DD7601C}" type="pres">
      <dgm:prSet presAssocID="{D6622D99-2C60-EB42-850B-F9E76D432479}" presName="box" presStyleLbl="node1" presStyleIdx="0" presStyleCnt="6"/>
      <dgm:spPr/>
    </dgm:pt>
    <dgm:pt modelId="{B9DB1EF7-1FF0-824E-A759-E35AE7FCC5EC}" type="pres">
      <dgm:prSet presAssocID="{D6622D99-2C60-EB42-850B-F9E76D432479}" presName="img" presStyleLbl="fgImgPlace1" presStyleIdx="0" presStyleCnt="6" custScaleX="84109" custLinFactNeighborX="-5495" custLinFactNeighborY="-2647"/>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pt>
    <dgm:pt modelId="{AA1B2BBF-7EEF-244E-8EEF-081AE76835CE}" type="pres">
      <dgm:prSet presAssocID="{D6622D99-2C60-EB42-850B-F9E76D432479}" presName="text" presStyleLbl="node1" presStyleIdx="0" presStyleCnt="6">
        <dgm:presLayoutVars>
          <dgm:bulletEnabled val="1"/>
        </dgm:presLayoutVars>
      </dgm:prSet>
      <dgm:spPr/>
    </dgm:pt>
    <dgm:pt modelId="{80FFA171-F33C-0A49-868B-B08516D0E37E}" type="pres">
      <dgm:prSet presAssocID="{F596C0A8-DFE4-6C4F-9889-A557E7CD3E8D}" presName="spacer" presStyleCnt="0"/>
      <dgm:spPr/>
    </dgm:pt>
    <dgm:pt modelId="{EA9F3776-1A0A-2B45-BF06-3D76CEBF0ECD}" type="pres">
      <dgm:prSet presAssocID="{4C579EE1-FE22-7B44-A99B-1A4745C96314}" presName="comp" presStyleCnt="0"/>
      <dgm:spPr/>
    </dgm:pt>
    <dgm:pt modelId="{8C26402A-AEBB-9C45-A9BD-63E116D1C386}" type="pres">
      <dgm:prSet presAssocID="{4C579EE1-FE22-7B44-A99B-1A4745C96314}" presName="box" presStyleLbl="node1" presStyleIdx="1" presStyleCnt="6"/>
      <dgm:spPr/>
    </dgm:pt>
    <dgm:pt modelId="{81A7E415-ED79-D642-8EE3-5CCBB108A9A6}" type="pres">
      <dgm:prSet presAssocID="{4C579EE1-FE22-7B44-A99B-1A4745C96314}" presName="img" presStyleLbl="fgImgPlace1" presStyleIdx="1" presStyleCnt="6" custScaleX="83717" custLinFactNeighborX="-9223"/>
      <dgm:spPr>
        <a:blipFill>
          <a:blip xmlns:r="http://schemas.openxmlformats.org/officeDocument/2006/relationships" r:embed="rId2">
            <a:extLst>
              <a:ext uri="{28A0092B-C50C-407E-A947-70E740481C1C}">
                <a14:useLocalDpi xmlns:a14="http://schemas.microsoft.com/office/drawing/2010/main" val="0"/>
              </a:ext>
            </a:extLst>
          </a:blip>
          <a:srcRect/>
          <a:stretch>
            <a:fillRect t="-126000" b="-126000"/>
          </a:stretch>
        </a:blipFill>
      </dgm:spPr>
    </dgm:pt>
    <dgm:pt modelId="{6F0DE53D-8845-614A-BB31-EE43848DB7C0}" type="pres">
      <dgm:prSet presAssocID="{4C579EE1-FE22-7B44-A99B-1A4745C96314}" presName="text" presStyleLbl="node1" presStyleIdx="1" presStyleCnt="6">
        <dgm:presLayoutVars>
          <dgm:bulletEnabled val="1"/>
        </dgm:presLayoutVars>
      </dgm:prSet>
      <dgm:spPr/>
    </dgm:pt>
    <dgm:pt modelId="{D490D8CC-8D2E-DB4C-A074-297CAB5394E9}" type="pres">
      <dgm:prSet presAssocID="{EBF76860-A853-F546-AD12-6B4BC72005EC}" presName="spacer" presStyleCnt="0"/>
      <dgm:spPr/>
    </dgm:pt>
    <dgm:pt modelId="{6E8F544A-0899-874C-AB1A-F8FDCE0DBE7F}" type="pres">
      <dgm:prSet presAssocID="{E31E5B10-0E8A-7E47-960E-807353E79190}" presName="comp" presStyleCnt="0"/>
      <dgm:spPr/>
    </dgm:pt>
    <dgm:pt modelId="{D371ABBB-D809-BE43-9F44-21F0ED8A3D4B}" type="pres">
      <dgm:prSet presAssocID="{E31E5B10-0E8A-7E47-960E-807353E79190}" presName="box" presStyleLbl="node1" presStyleIdx="2" presStyleCnt="6"/>
      <dgm:spPr/>
    </dgm:pt>
    <dgm:pt modelId="{C1D4D6F9-BC49-0A4A-916F-DF32E549BC68}" type="pres">
      <dgm:prSet presAssocID="{E31E5B10-0E8A-7E47-960E-807353E79190}" presName="img" presStyleLbl="fgImgPlace1" presStyleIdx="2" presStyleCnt="6" custScaleX="76260" custLinFactNeighborX="-8635"/>
      <dgm:spPr>
        <a:blipFill rotWithShape="1">
          <a:blip xmlns:r="http://schemas.openxmlformats.org/officeDocument/2006/relationships" r:embed="rId3"/>
          <a:stretch>
            <a:fillRect/>
          </a:stretch>
        </a:blipFill>
      </dgm:spPr>
    </dgm:pt>
    <dgm:pt modelId="{CCBF12B4-FA43-FB4E-8590-BD50867E5BB4}" type="pres">
      <dgm:prSet presAssocID="{E31E5B10-0E8A-7E47-960E-807353E79190}" presName="text" presStyleLbl="node1" presStyleIdx="2" presStyleCnt="6">
        <dgm:presLayoutVars>
          <dgm:bulletEnabled val="1"/>
        </dgm:presLayoutVars>
      </dgm:prSet>
      <dgm:spPr/>
    </dgm:pt>
    <dgm:pt modelId="{BB342A6A-38F0-3645-A45E-85D128C92610}" type="pres">
      <dgm:prSet presAssocID="{EDFF3801-5FF3-1945-8877-02F7C76EE256}" presName="spacer" presStyleCnt="0"/>
      <dgm:spPr/>
    </dgm:pt>
    <dgm:pt modelId="{3FF3FDE6-DDC6-3044-8E65-B9A80A40256C}" type="pres">
      <dgm:prSet presAssocID="{CAF7320A-634E-8C4B-81F4-AC9C4090B4C2}" presName="comp" presStyleCnt="0"/>
      <dgm:spPr/>
    </dgm:pt>
    <dgm:pt modelId="{CC55C807-19AA-C044-8FB1-C5BC865F25CD}" type="pres">
      <dgm:prSet presAssocID="{CAF7320A-634E-8C4B-81F4-AC9C4090B4C2}" presName="box" presStyleLbl="node1" presStyleIdx="3" presStyleCnt="6"/>
      <dgm:spPr/>
    </dgm:pt>
    <dgm:pt modelId="{6C27DD03-FAA2-6046-A53E-D7A2C08FE122}" type="pres">
      <dgm:prSet presAssocID="{CAF7320A-634E-8C4B-81F4-AC9C4090B4C2}" presName="img" presStyleLbl="fgImgPlace1" presStyleIdx="3" presStyleCnt="6" custScaleX="80969" custLinFactNeighborX="-10793" custLinFactNeighborY="2647"/>
      <dgm:spPr>
        <a:blipFill>
          <a:blip xmlns:r="http://schemas.openxmlformats.org/officeDocument/2006/relationships" r:embed="rId4">
            <a:extLst>
              <a:ext uri="{28A0092B-C50C-407E-A947-70E740481C1C}">
                <a14:useLocalDpi xmlns:a14="http://schemas.microsoft.com/office/drawing/2010/main" val="0"/>
              </a:ext>
            </a:extLst>
          </a:blip>
          <a:srcRect/>
          <a:stretch>
            <a:fillRect t="-227000" b="-227000"/>
          </a:stretch>
        </a:blipFill>
      </dgm:spPr>
    </dgm:pt>
    <dgm:pt modelId="{1BF6BAAB-69EA-1645-B721-0BE54F2F9116}" type="pres">
      <dgm:prSet presAssocID="{CAF7320A-634E-8C4B-81F4-AC9C4090B4C2}" presName="text" presStyleLbl="node1" presStyleIdx="3" presStyleCnt="6">
        <dgm:presLayoutVars>
          <dgm:bulletEnabled val="1"/>
        </dgm:presLayoutVars>
      </dgm:prSet>
      <dgm:spPr/>
    </dgm:pt>
    <dgm:pt modelId="{FDD773F1-DB01-104A-9E98-8B4248DE6FD3}" type="pres">
      <dgm:prSet presAssocID="{E3CA1FAD-B702-B843-831C-CFFE34106349}" presName="spacer" presStyleCnt="0"/>
      <dgm:spPr/>
    </dgm:pt>
    <dgm:pt modelId="{5E6081AF-228B-7B46-9AAD-5D8196BC33AE}" type="pres">
      <dgm:prSet presAssocID="{85F67E08-A54B-5345-A9C7-2F974476549A}" presName="comp" presStyleCnt="0"/>
      <dgm:spPr/>
    </dgm:pt>
    <dgm:pt modelId="{B7D70287-11EB-8349-8100-9B4D3C01DDAD}" type="pres">
      <dgm:prSet presAssocID="{85F67E08-A54B-5345-A9C7-2F974476549A}" presName="box" presStyleLbl="node1" presStyleIdx="4" presStyleCnt="6"/>
      <dgm:spPr/>
    </dgm:pt>
    <dgm:pt modelId="{59E2A285-6229-434B-A35B-15185061505A}" type="pres">
      <dgm:prSet presAssocID="{85F67E08-A54B-5345-A9C7-2F974476549A}" presName="img" presStyleLbl="fgImgPlace1" presStyleIdx="4" presStyleCnt="6" custScaleX="80969" custLinFactNeighborX="-10793" custLinFactNeighborY="-5294"/>
      <dgm:spPr>
        <a:blipFill>
          <a:blip xmlns:r="http://schemas.openxmlformats.org/officeDocument/2006/relationships" r:embed="rId5">
            <a:extLst>
              <a:ext uri="{28A0092B-C50C-407E-A947-70E740481C1C}">
                <a14:useLocalDpi xmlns:a14="http://schemas.microsoft.com/office/drawing/2010/main" val="0"/>
              </a:ext>
            </a:extLst>
          </a:blip>
          <a:srcRect/>
          <a:stretch>
            <a:fillRect t="-61000" b="-61000"/>
          </a:stretch>
        </a:blipFill>
      </dgm:spPr>
    </dgm:pt>
    <dgm:pt modelId="{B46FAA48-C32D-B046-9A22-AE7B63FE57E5}" type="pres">
      <dgm:prSet presAssocID="{85F67E08-A54B-5345-A9C7-2F974476549A}" presName="text" presStyleLbl="node1" presStyleIdx="4" presStyleCnt="6">
        <dgm:presLayoutVars>
          <dgm:bulletEnabled val="1"/>
        </dgm:presLayoutVars>
      </dgm:prSet>
      <dgm:spPr/>
    </dgm:pt>
    <dgm:pt modelId="{2CEEBB05-2660-404F-B29E-80515AE18D69}" type="pres">
      <dgm:prSet presAssocID="{25883606-421C-6D4E-8145-624F38AC23A5}" presName="spacer" presStyleCnt="0"/>
      <dgm:spPr/>
    </dgm:pt>
    <dgm:pt modelId="{05560BC2-6895-1A42-AE85-99DA2BA52DA6}" type="pres">
      <dgm:prSet presAssocID="{06300039-A7E8-F543-8355-D81BEC77C7B8}" presName="comp" presStyleCnt="0"/>
      <dgm:spPr/>
    </dgm:pt>
    <dgm:pt modelId="{7D1178A6-C012-5D43-A30A-099E355C8672}" type="pres">
      <dgm:prSet presAssocID="{06300039-A7E8-F543-8355-D81BEC77C7B8}" presName="box" presStyleLbl="node1" presStyleIdx="5" presStyleCnt="6"/>
      <dgm:spPr/>
    </dgm:pt>
    <dgm:pt modelId="{C198E2B7-DAB5-5945-9148-5EF0AF2E5DAE}" type="pres">
      <dgm:prSet presAssocID="{06300039-A7E8-F543-8355-D81BEC77C7B8}" presName="img" presStyleLbl="fgImgPlace1" presStyleIdx="5" presStyleCnt="6" custScaleX="77829" custLinFactNeighborX="-9223" custLinFactNeighborY="1181"/>
      <dgm:spPr>
        <a:blipFill>
          <a:blip xmlns:r="http://schemas.openxmlformats.org/officeDocument/2006/relationships" r:embed="rId6">
            <a:extLst>
              <a:ext uri="{28A0092B-C50C-407E-A947-70E740481C1C}">
                <a14:useLocalDpi xmlns:a14="http://schemas.microsoft.com/office/drawing/2010/main" val="0"/>
              </a:ext>
            </a:extLst>
          </a:blip>
          <a:srcRect/>
          <a:stretch>
            <a:fillRect t="-61000" b="-61000"/>
          </a:stretch>
        </a:blipFill>
      </dgm:spPr>
    </dgm:pt>
    <dgm:pt modelId="{AE6699E1-8919-0C46-A4AB-140B70688F5F}" type="pres">
      <dgm:prSet presAssocID="{06300039-A7E8-F543-8355-D81BEC77C7B8}" presName="text" presStyleLbl="node1" presStyleIdx="5" presStyleCnt="6">
        <dgm:presLayoutVars>
          <dgm:bulletEnabled val="1"/>
        </dgm:presLayoutVars>
      </dgm:prSet>
      <dgm:spPr/>
    </dgm:pt>
  </dgm:ptLst>
  <dgm:cxnLst>
    <dgm:cxn modelId="{3EE8BE22-7E4A-D846-8B9B-67396727C161}" type="presOf" srcId="{E31E5B10-0E8A-7E47-960E-807353E79190}" destId="{CCBF12B4-FA43-FB4E-8590-BD50867E5BB4}" srcOrd="1" destOrd="0" presId="urn:microsoft.com/office/officeart/2005/8/layout/vList4"/>
    <dgm:cxn modelId="{B4BE3E38-B9C9-FA44-A2C8-DDE28F43BDB6}" type="presOf" srcId="{06300039-A7E8-F543-8355-D81BEC77C7B8}" destId="{AE6699E1-8919-0C46-A4AB-140B70688F5F}" srcOrd="1" destOrd="0" presId="urn:microsoft.com/office/officeart/2005/8/layout/vList4"/>
    <dgm:cxn modelId="{A6D7F547-BE9F-0449-8D11-69A42507A747}" type="presOf" srcId="{D6622D99-2C60-EB42-850B-F9E76D432479}" destId="{E0C3F085-758F-3148-9CED-44EF0DD7601C}" srcOrd="0" destOrd="0" presId="urn:microsoft.com/office/officeart/2005/8/layout/vList4"/>
    <dgm:cxn modelId="{431EC654-342F-1446-A261-9609BF1416EA}" type="presOf" srcId="{E31E5B10-0E8A-7E47-960E-807353E79190}" destId="{D371ABBB-D809-BE43-9F44-21F0ED8A3D4B}" srcOrd="0" destOrd="0" presId="urn:microsoft.com/office/officeart/2005/8/layout/vList4"/>
    <dgm:cxn modelId="{32CCDF59-5068-F648-BDD2-6A2A9624E554}" srcId="{979C89A9-0EFA-144F-BC28-95CF4BC55D27}" destId="{85F67E08-A54B-5345-A9C7-2F974476549A}" srcOrd="4" destOrd="0" parTransId="{5B28E415-CFCE-4F45-BA68-72A6CAD3F7C9}" sibTransId="{25883606-421C-6D4E-8145-624F38AC23A5}"/>
    <dgm:cxn modelId="{13BDCF5E-E5E1-164B-AB34-C8CD22918A95}" srcId="{979C89A9-0EFA-144F-BC28-95CF4BC55D27}" destId="{D6622D99-2C60-EB42-850B-F9E76D432479}" srcOrd="0" destOrd="0" parTransId="{B284F607-61FD-7740-9EF8-864BA75EBA6C}" sibTransId="{F596C0A8-DFE4-6C4F-9889-A557E7CD3E8D}"/>
    <dgm:cxn modelId="{C2430E7C-8C43-9048-A32A-17E938A21502}" srcId="{979C89A9-0EFA-144F-BC28-95CF4BC55D27}" destId="{E31E5B10-0E8A-7E47-960E-807353E79190}" srcOrd="2" destOrd="0" parTransId="{F29EBBAA-E0E9-6E4C-8D37-A7395EB23A91}" sibTransId="{EDFF3801-5FF3-1945-8877-02F7C76EE256}"/>
    <dgm:cxn modelId="{433DF582-C150-8B4E-8ADD-CB48FB9BAA05}" type="presOf" srcId="{CAF7320A-634E-8C4B-81F4-AC9C4090B4C2}" destId="{1BF6BAAB-69EA-1645-B721-0BE54F2F9116}" srcOrd="1" destOrd="0" presId="urn:microsoft.com/office/officeart/2005/8/layout/vList4"/>
    <dgm:cxn modelId="{CB866C83-123A-ED4B-900A-6D3EB988E5E6}" srcId="{979C89A9-0EFA-144F-BC28-95CF4BC55D27}" destId="{CAF7320A-634E-8C4B-81F4-AC9C4090B4C2}" srcOrd="3" destOrd="0" parTransId="{F139EE8D-E696-E84E-87CA-4B6B0C4B19E6}" sibTransId="{E3CA1FAD-B702-B843-831C-CFFE34106349}"/>
    <dgm:cxn modelId="{F1B57D8E-353A-0747-B81F-B1A62AA2DB8F}" type="presOf" srcId="{85F67E08-A54B-5345-A9C7-2F974476549A}" destId="{B46FAA48-C32D-B046-9A22-AE7B63FE57E5}" srcOrd="1" destOrd="0" presId="urn:microsoft.com/office/officeart/2005/8/layout/vList4"/>
    <dgm:cxn modelId="{07462491-4339-A34B-A38D-E123DE96FAFC}" type="presOf" srcId="{85F67E08-A54B-5345-A9C7-2F974476549A}" destId="{B7D70287-11EB-8349-8100-9B4D3C01DDAD}" srcOrd="0" destOrd="0" presId="urn:microsoft.com/office/officeart/2005/8/layout/vList4"/>
    <dgm:cxn modelId="{FC077C9F-4E10-0A40-8436-C7D661B37E82}" type="presOf" srcId="{06300039-A7E8-F543-8355-D81BEC77C7B8}" destId="{7D1178A6-C012-5D43-A30A-099E355C8672}" srcOrd="0" destOrd="0" presId="urn:microsoft.com/office/officeart/2005/8/layout/vList4"/>
    <dgm:cxn modelId="{9C7228A0-50A3-6940-B695-32882DA44C23}" type="presOf" srcId="{979C89A9-0EFA-144F-BC28-95CF4BC55D27}" destId="{5D7DC057-C5B1-A940-82EA-468616E6CD60}" srcOrd="0" destOrd="0" presId="urn:microsoft.com/office/officeart/2005/8/layout/vList4"/>
    <dgm:cxn modelId="{7DECA8A8-90E5-7D47-A236-B4AE05D9C2E9}" srcId="{979C89A9-0EFA-144F-BC28-95CF4BC55D27}" destId="{06300039-A7E8-F543-8355-D81BEC77C7B8}" srcOrd="5" destOrd="0" parTransId="{000216BA-DC2F-284F-A57E-37455C7CC813}" sibTransId="{A11BB594-82BF-4943-BAAD-E9FC1A041C24}"/>
    <dgm:cxn modelId="{CBCF85AA-B877-CD4B-A5A4-F778490671DC}" type="presOf" srcId="{CAF7320A-634E-8C4B-81F4-AC9C4090B4C2}" destId="{CC55C807-19AA-C044-8FB1-C5BC865F25CD}" srcOrd="0" destOrd="0" presId="urn:microsoft.com/office/officeart/2005/8/layout/vList4"/>
    <dgm:cxn modelId="{E980E1D7-F39C-0446-B150-67C8109569FF}" srcId="{979C89A9-0EFA-144F-BC28-95CF4BC55D27}" destId="{4C579EE1-FE22-7B44-A99B-1A4745C96314}" srcOrd="1" destOrd="0" parTransId="{22FF1567-78DF-4E40-9D9A-60BC45372847}" sibTransId="{EBF76860-A853-F546-AD12-6B4BC72005EC}"/>
    <dgm:cxn modelId="{33BA50DE-F836-9541-B4ED-0D728E7171D7}" type="presOf" srcId="{4C579EE1-FE22-7B44-A99B-1A4745C96314}" destId="{8C26402A-AEBB-9C45-A9BD-63E116D1C386}" srcOrd="0" destOrd="0" presId="urn:microsoft.com/office/officeart/2005/8/layout/vList4"/>
    <dgm:cxn modelId="{F95C1DF5-7CEA-C34F-AA4B-D1AF594A320B}" type="presOf" srcId="{D6622D99-2C60-EB42-850B-F9E76D432479}" destId="{AA1B2BBF-7EEF-244E-8EEF-081AE76835CE}" srcOrd="1" destOrd="0" presId="urn:microsoft.com/office/officeart/2005/8/layout/vList4"/>
    <dgm:cxn modelId="{C622E5FD-476E-FB4C-A6A6-37307322BCCA}" type="presOf" srcId="{4C579EE1-FE22-7B44-A99B-1A4745C96314}" destId="{6F0DE53D-8845-614A-BB31-EE43848DB7C0}" srcOrd="1" destOrd="0" presId="urn:microsoft.com/office/officeart/2005/8/layout/vList4"/>
    <dgm:cxn modelId="{10964C86-D623-7B4B-994D-CFBB0DFC8EF7}" type="presParOf" srcId="{5D7DC057-C5B1-A940-82EA-468616E6CD60}" destId="{CD0BD6C5-D30C-0D46-A808-0E0E60BB9DC4}" srcOrd="0" destOrd="0" presId="urn:microsoft.com/office/officeart/2005/8/layout/vList4"/>
    <dgm:cxn modelId="{A401122D-C11C-F54F-AC3E-C648D4BD2F8F}" type="presParOf" srcId="{CD0BD6C5-D30C-0D46-A808-0E0E60BB9DC4}" destId="{E0C3F085-758F-3148-9CED-44EF0DD7601C}" srcOrd="0" destOrd="0" presId="urn:microsoft.com/office/officeart/2005/8/layout/vList4"/>
    <dgm:cxn modelId="{6FB03ED8-B15A-804D-A07B-1E8773E20248}" type="presParOf" srcId="{CD0BD6C5-D30C-0D46-A808-0E0E60BB9DC4}" destId="{B9DB1EF7-1FF0-824E-A759-E35AE7FCC5EC}" srcOrd="1" destOrd="0" presId="urn:microsoft.com/office/officeart/2005/8/layout/vList4"/>
    <dgm:cxn modelId="{8006538D-E271-0947-AA07-89AEB095E0D0}" type="presParOf" srcId="{CD0BD6C5-D30C-0D46-A808-0E0E60BB9DC4}" destId="{AA1B2BBF-7EEF-244E-8EEF-081AE76835CE}" srcOrd="2" destOrd="0" presId="urn:microsoft.com/office/officeart/2005/8/layout/vList4"/>
    <dgm:cxn modelId="{3503737C-5C5A-204D-9958-7F0C89F1BA5E}" type="presParOf" srcId="{5D7DC057-C5B1-A940-82EA-468616E6CD60}" destId="{80FFA171-F33C-0A49-868B-B08516D0E37E}" srcOrd="1" destOrd="0" presId="urn:microsoft.com/office/officeart/2005/8/layout/vList4"/>
    <dgm:cxn modelId="{E1349A2C-0E9C-134C-A547-C7D07406CE9E}" type="presParOf" srcId="{5D7DC057-C5B1-A940-82EA-468616E6CD60}" destId="{EA9F3776-1A0A-2B45-BF06-3D76CEBF0ECD}" srcOrd="2" destOrd="0" presId="urn:microsoft.com/office/officeart/2005/8/layout/vList4"/>
    <dgm:cxn modelId="{50527044-1923-E144-9F74-3C7ECEBA9DE1}" type="presParOf" srcId="{EA9F3776-1A0A-2B45-BF06-3D76CEBF0ECD}" destId="{8C26402A-AEBB-9C45-A9BD-63E116D1C386}" srcOrd="0" destOrd="0" presId="urn:microsoft.com/office/officeart/2005/8/layout/vList4"/>
    <dgm:cxn modelId="{4B18CF56-50C7-574A-B665-F855DC9F578A}" type="presParOf" srcId="{EA9F3776-1A0A-2B45-BF06-3D76CEBF0ECD}" destId="{81A7E415-ED79-D642-8EE3-5CCBB108A9A6}" srcOrd="1" destOrd="0" presId="urn:microsoft.com/office/officeart/2005/8/layout/vList4"/>
    <dgm:cxn modelId="{CF9DB169-503F-664D-A9B1-8F2CFD19DD1C}" type="presParOf" srcId="{EA9F3776-1A0A-2B45-BF06-3D76CEBF0ECD}" destId="{6F0DE53D-8845-614A-BB31-EE43848DB7C0}" srcOrd="2" destOrd="0" presId="urn:microsoft.com/office/officeart/2005/8/layout/vList4"/>
    <dgm:cxn modelId="{19C8DEDA-EAB5-8C45-9A87-C0383B4A5D0B}" type="presParOf" srcId="{5D7DC057-C5B1-A940-82EA-468616E6CD60}" destId="{D490D8CC-8D2E-DB4C-A074-297CAB5394E9}" srcOrd="3" destOrd="0" presId="urn:microsoft.com/office/officeart/2005/8/layout/vList4"/>
    <dgm:cxn modelId="{DB0CEE21-7260-044C-AA49-F2C5526A909F}" type="presParOf" srcId="{5D7DC057-C5B1-A940-82EA-468616E6CD60}" destId="{6E8F544A-0899-874C-AB1A-F8FDCE0DBE7F}" srcOrd="4" destOrd="0" presId="urn:microsoft.com/office/officeart/2005/8/layout/vList4"/>
    <dgm:cxn modelId="{10EC6843-2438-B048-AB04-EE2ED0897569}" type="presParOf" srcId="{6E8F544A-0899-874C-AB1A-F8FDCE0DBE7F}" destId="{D371ABBB-D809-BE43-9F44-21F0ED8A3D4B}" srcOrd="0" destOrd="0" presId="urn:microsoft.com/office/officeart/2005/8/layout/vList4"/>
    <dgm:cxn modelId="{017B16EB-CAD7-A04D-B004-6A07093EE21B}" type="presParOf" srcId="{6E8F544A-0899-874C-AB1A-F8FDCE0DBE7F}" destId="{C1D4D6F9-BC49-0A4A-916F-DF32E549BC68}" srcOrd="1" destOrd="0" presId="urn:microsoft.com/office/officeart/2005/8/layout/vList4"/>
    <dgm:cxn modelId="{5669366E-980A-7A41-A0D2-97E5933FF11D}" type="presParOf" srcId="{6E8F544A-0899-874C-AB1A-F8FDCE0DBE7F}" destId="{CCBF12B4-FA43-FB4E-8590-BD50867E5BB4}" srcOrd="2" destOrd="0" presId="urn:microsoft.com/office/officeart/2005/8/layout/vList4"/>
    <dgm:cxn modelId="{73F36FE2-4EF3-A248-8D2F-788686E71148}" type="presParOf" srcId="{5D7DC057-C5B1-A940-82EA-468616E6CD60}" destId="{BB342A6A-38F0-3645-A45E-85D128C92610}" srcOrd="5" destOrd="0" presId="urn:microsoft.com/office/officeart/2005/8/layout/vList4"/>
    <dgm:cxn modelId="{D762C7A8-C553-C749-8FED-B336EA588729}" type="presParOf" srcId="{5D7DC057-C5B1-A940-82EA-468616E6CD60}" destId="{3FF3FDE6-DDC6-3044-8E65-B9A80A40256C}" srcOrd="6" destOrd="0" presId="urn:microsoft.com/office/officeart/2005/8/layout/vList4"/>
    <dgm:cxn modelId="{99B3C2DA-50A4-B44C-8D73-FFE3612C073D}" type="presParOf" srcId="{3FF3FDE6-DDC6-3044-8E65-B9A80A40256C}" destId="{CC55C807-19AA-C044-8FB1-C5BC865F25CD}" srcOrd="0" destOrd="0" presId="urn:microsoft.com/office/officeart/2005/8/layout/vList4"/>
    <dgm:cxn modelId="{69C0DA0C-3BC9-9E42-B6C5-34198F227D49}" type="presParOf" srcId="{3FF3FDE6-DDC6-3044-8E65-B9A80A40256C}" destId="{6C27DD03-FAA2-6046-A53E-D7A2C08FE122}" srcOrd="1" destOrd="0" presId="urn:microsoft.com/office/officeart/2005/8/layout/vList4"/>
    <dgm:cxn modelId="{D6302B8C-3596-AE4F-BBB4-17DFB81A9B65}" type="presParOf" srcId="{3FF3FDE6-DDC6-3044-8E65-B9A80A40256C}" destId="{1BF6BAAB-69EA-1645-B721-0BE54F2F9116}" srcOrd="2" destOrd="0" presId="urn:microsoft.com/office/officeart/2005/8/layout/vList4"/>
    <dgm:cxn modelId="{5019FCFF-9A6E-F145-AFDC-FF434C730EFD}" type="presParOf" srcId="{5D7DC057-C5B1-A940-82EA-468616E6CD60}" destId="{FDD773F1-DB01-104A-9E98-8B4248DE6FD3}" srcOrd="7" destOrd="0" presId="urn:microsoft.com/office/officeart/2005/8/layout/vList4"/>
    <dgm:cxn modelId="{98C079C9-9D6E-7D47-8E10-D45990A136A3}" type="presParOf" srcId="{5D7DC057-C5B1-A940-82EA-468616E6CD60}" destId="{5E6081AF-228B-7B46-9AAD-5D8196BC33AE}" srcOrd="8" destOrd="0" presId="urn:microsoft.com/office/officeart/2005/8/layout/vList4"/>
    <dgm:cxn modelId="{3DB4067B-5866-BC49-9291-FD649D7B4258}" type="presParOf" srcId="{5E6081AF-228B-7B46-9AAD-5D8196BC33AE}" destId="{B7D70287-11EB-8349-8100-9B4D3C01DDAD}" srcOrd="0" destOrd="0" presId="urn:microsoft.com/office/officeart/2005/8/layout/vList4"/>
    <dgm:cxn modelId="{EDFAF29B-2B6C-7441-8294-1F75223B0528}" type="presParOf" srcId="{5E6081AF-228B-7B46-9AAD-5D8196BC33AE}" destId="{59E2A285-6229-434B-A35B-15185061505A}" srcOrd="1" destOrd="0" presId="urn:microsoft.com/office/officeart/2005/8/layout/vList4"/>
    <dgm:cxn modelId="{625ED62D-B8AD-8E4F-8445-A7B5A19C47DE}" type="presParOf" srcId="{5E6081AF-228B-7B46-9AAD-5D8196BC33AE}" destId="{B46FAA48-C32D-B046-9A22-AE7B63FE57E5}" srcOrd="2" destOrd="0" presId="urn:microsoft.com/office/officeart/2005/8/layout/vList4"/>
    <dgm:cxn modelId="{04133785-D84F-5046-BBEA-0B385378894D}" type="presParOf" srcId="{5D7DC057-C5B1-A940-82EA-468616E6CD60}" destId="{2CEEBB05-2660-404F-B29E-80515AE18D69}" srcOrd="9" destOrd="0" presId="urn:microsoft.com/office/officeart/2005/8/layout/vList4"/>
    <dgm:cxn modelId="{0526EDBD-8D29-4D46-8627-3821FEB9496F}" type="presParOf" srcId="{5D7DC057-C5B1-A940-82EA-468616E6CD60}" destId="{05560BC2-6895-1A42-AE85-99DA2BA52DA6}" srcOrd="10" destOrd="0" presId="urn:microsoft.com/office/officeart/2005/8/layout/vList4"/>
    <dgm:cxn modelId="{A3405CB6-81D9-3547-B346-64D05D96F1AC}" type="presParOf" srcId="{05560BC2-6895-1A42-AE85-99DA2BA52DA6}" destId="{7D1178A6-C012-5D43-A30A-099E355C8672}" srcOrd="0" destOrd="0" presId="urn:microsoft.com/office/officeart/2005/8/layout/vList4"/>
    <dgm:cxn modelId="{9DFE7B17-9017-8749-A997-A6DAD2A01763}" type="presParOf" srcId="{05560BC2-6895-1A42-AE85-99DA2BA52DA6}" destId="{C198E2B7-DAB5-5945-9148-5EF0AF2E5DAE}" srcOrd="1" destOrd="0" presId="urn:microsoft.com/office/officeart/2005/8/layout/vList4"/>
    <dgm:cxn modelId="{EB9BF23D-1443-494D-96BD-48B00EB9A471}" type="presParOf" srcId="{05560BC2-6895-1A42-AE85-99DA2BA52DA6}" destId="{AE6699E1-8919-0C46-A4AB-140B70688F5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A7A814-6278-AB44-B209-55C6AEA2FAB4}"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pPr rtl="1"/>
          <a:endParaRPr lang="ar-SA"/>
        </a:p>
      </dgm:t>
    </dgm:pt>
    <dgm:pt modelId="{33BB7840-792B-8C4A-9230-2B41420333C5}">
      <dgm:prSet custT="1"/>
      <dgm:spPr/>
      <dgm:t>
        <a:bodyPr/>
        <a:lstStyle/>
        <a:p>
          <a:pPr rtl="1"/>
          <a:r>
            <a:rPr lang="ar-SA" sz="1800" b="1" dirty="0"/>
            <a:t>سيناريو الحالة الاعتيادية (BLS: </a:t>
          </a:r>
          <a:r>
            <a:rPr lang="ar-SA" sz="1800" b="1" dirty="0" err="1"/>
            <a:t>Baseline</a:t>
          </a:r>
          <a:r>
            <a:rPr lang="ar-SA" sz="1800" b="1" dirty="0"/>
            <a:t> </a:t>
          </a:r>
          <a:r>
            <a:rPr lang="ar-SA" sz="1800" b="1" dirty="0" err="1"/>
            <a:t>Scenario</a:t>
          </a:r>
          <a:r>
            <a:rPr lang="ar-SA" sz="1800" b="1" dirty="0"/>
            <a:t>): يمثل سياسات الوضع الراهن بافتراض عدم حدوث تغيرات جوهرية في الخطط التنموية قياساً بما هو عليه الحال في السنة الأساس. </a:t>
          </a:r>
        </a:p>
      </dgm:t>
    </dgm:pt>
    <dgm:pt modelId="{D7A8040E-798D-5B48-BED4-3C09871023EC}" type="parTrans" cxnId="{9E1B1DE3-DD85-924A-8D41-3BCD592FE722}">
      <dgm:prSet/>
      <dgm:spPr/>
      <dgm:t>
        <a:bodyPr/>
        <a:lstStyle/>
        <a:p>
          <a:pPr rtl="1"/>
          <a:endParaRPr lang="ar-SA" sz="1800"/>
        </a:p>
      </dgm:t>
    </dgm:pt>
    <dgm:pt modelId="{5B4D714A-FD85-AA42-99B2-E28A1E2C0863}" type="sibTrans" cxnId="{9E1B1DE3-DD85-924A-8D41-3BCD592FE722}">
      <dgm:prSet/>
      <dgm:spPr/>
      <dgm:t>
        <a:bodyPr/>
        <a:lstStyle/>
        <a:p>
          <a:pPr rtl="1"/>
          <a:endParaRPr lang="ar-SA" sz="1800"/>
        </a:p>
      </dgm:t>
    </dgm:pt>
    <dgm:pt modelId="{9FB7ED53-ECE9-BC4F-A33A-47895E417406}">
      <dgm:prSet custT="1"/>
      <dgm:spPr/>
      <dgm:t>
        <a:bodyPr/>
        <a:lstStyle/>
        <a:p>
          <a:pPr rtl="1"/>
          <a:r>
            <a:rPr lang="ar-SA" sz="1800" b="1" dirty="0"/>
            <a:t>سيناريو التطور المستدام للطاقة (SED: </a:t>
          </a:r>
          <a:r>
            <a:rPr lang="ar-SA" sz="1800" b="1" dirty="0" err="1"/>
            <a:t>Sustainable</a:t>
          </a:r>
          <a:r>
            <a:rPr lang="ar-SA" sz="1800" b="1" dirty="0"/>
            <a:t> </a:t>
          </a:r>
          <a:r>
            <a:rPr lang="ar-SA" sz="1800" b="1" dirty="0" err="1"/>
            <a:t>Energy</a:t>
          </a:r>
          <a:r>
            <a:rPr lang="ar-SA" sz="1800" b="1" dirty="0"/>
            <a:t> </a:t>
          </a:r>
          <a:r>
            <a:rPr lang="ar-SA" sz="1800" b="1" dirty="0" err="1"/>
            <a:t>Development</a:t>
          </a:r>
          <a:r>
            <a:rPr lang="ar-SA" sz="1800" b="1" dirty="0"/>
            <a:t>): يمثل مسار التطور المنشود تحت تأثير سياسات الطاقة المستدامة. </a:t>
          </a:r>
        </a:p>
      </dgm:t>
    </dgm:pt>
    <dgm:pt modelId="{B2150788-6FA1-3A40-8763-8EA968815D3D}" type="sibTrans" cxnId="{ECD384AD-A0C3-E44C-BA38-C830E746BA16}">
      <dgm:prSet/>
      <dgm:spPr/>
      <dgm:t>
        <a:bodyPr/>
        <a:lstStyle/>
        <a:p>
          <a:pPr rtl="0"/>
          <a:endParaRPr lang="ar-SA" sz="1800"/>
        </a:p>
      </dgm:t>
    </dgm:pt>
    <dgm:pt modelId="{81B9FC0D-C993-5449-9B1D-7228ABA12F0B}" type="parTrans" cxnId="{ECD384AD-A0C3-E44C-BA38-C830E746BA16}">
      <dgm:prSet/>
      <dgm:spPr/>
      <dgm:t>
        <a:bodyPr/>
        <a:lstStyle/>
        <a:p>
          <a:pPr rtl="1"/>
          <a:endParaRPr lang="ar-SA" sz="1800"/>
        </a:p>
      </dgm:t>
    </dgm:pt>
    <dgm:pt modelId="{FBEE11E2-8779-564E-8FDA-8FB7584C5322}" type="pres">
      <dgm:prSet presAssocID="{B3A7A814-6278-AB44-B209-55C6AEA2FAB4}" presName="Name0" presStyleCnt="0">
        <dgm:presLayoutVars>
          <dgm:chPref val="3"/>
          <dgm:dir/>
          <dgm:animLvl val="lvl"/>
          <dgm:resizeHandles/>
        </dgm:presLayoutVars>
      </dgm:prSet>
      <dgm:spPr/>
    </dgm:pt>
    <dgm:pt modelId="{9D1FF078-290D-664E-804C-D8A33F160A61}" type="pres">
      <dgm:prSet presAssocID="{33BB7840-792B-8C4A-9230-2B41420333C5}" presName="horFlow" presStyleCnt="0"/>
      <dgm:spPr/>
    </dgm:pt>
    <dgm:pt modelId="{AC1A01DC-AC02-D543-BBA0-DE0696CFE151}" type="pres">
      <dgm:prSet presAssocID="{33BB7840-792B-8C4A-9230-2B41420333C5}" presName="bigChev" presStyleLbl="node1" presStyleIdx="0" presStyleCnt="1" custScaleX="319743" custScaleY="330372" custLinFactX="219791" custLinFactY="-61688" custLinFactNeighborX="300000" custLinFactNeighborY="-100000"/>
      <dgm:spPr/>
    </dgm:pt>
    <dgm:pt modelId="{9AEFA124-3C1B-6649-9340-6D85566F168F}" type="pres">
      <dgm:prSet presAssocID="{81B9FC0D-C993-5449-9B1D-7228ABA12F0B}" presName="parTrans" presStyleCnt="0"/>
      <dgm:spPr/>
    </dgm:pt>
    <dgm:pt modelId="{124A5C44-F15C-2944-9259-62415D73FF24}" type="pres">
      <dgm:prSet presAssocID="{9FB7ED53-ECE9-BC4F-A33A-47895E417406}" presName="node" presStyleLbl="alignAccFollowNode1" presStyleIdx="0" presStyleCnt="1" custScaleX="380372" custScaleY="434426" custLinFactX="-42926" custLinFactY="121255" custLinFactNeighborX="-100000" custLinFactNeighborY="200000">
        <dgm:presLayoutVars>
          <dgm:bulletEnabled val="1"/>
        </dgm:presLayoutVars>
      </dgm:prSet>
      <dgm:spPr/>
    </dgm:pt>
  </dgm:ptLst>
  <dgm:cxnLst>
    <dgm:cxn modelId="{88BC4592-076D-F240-BF30-A724762E4BA5}" type="presOf" srcId="{9FB7ED53-ECE9-BC4F-A33A-47895E417406}" destId="{124A5C44-F15C-2944-9259-62415D73FF24}" srcOrd="0" destOrd="0" presId="urn:microsoft.com/office/officeart/2005/8/layout/lProcess3"/>
    <dgm:cxn modelId="{ECD384AD-A0C3-E44C-BA38-C830E746BA16}" srcId="{33BB7840-792B-8C4A-9230-2B41420333C5}" destId="{9FB7ED53-ECE9-BC4F-A33A-47895E417406}" srcOrd="0" destOrd="0" parTransId="{81B9FC0D-C993-5449-9B1D-7228ABA12F0B}" sibTransId="{B2150788-6FA1-3A40-8763-8EA968815D3D}"/>
    <dgm:cxn modelId="{755D18B0-FC3A-054A-9520-9711D01C50B5}" type="presOf" srcId="{33BB7840-792B-8C4A-9230-2B41420333C5}" destId="{AC1A01DC-AC02-D543-BBA0-DE0696CFE151}" srcOrd="0" destOrd="0" presId="urn:microsoft.com/office/officeart/2005/8/layout/lProcess3"/>
    <dgm:cxn modelId="{9153ACCA-EF1C-3046-A8E8-D3530E21B5B3}" type="presOf" srcId="{B3A7A814-6278-AB44-B209-55C6AEA2FAB4}" destId="{FBEE11E2-8779-564E-8FDA-8FB7584C5322}" srcOrd="0" destOrd="0" presId="urn:microsoft.com/office/officeart/2005/8/layout/lProcess3"/>
    <dgm:cxn modelId="{9E1B1DE3-DD85-924A-8D41-3BCD592FE722}" srcId="{B3A7A814-6278-AB44-B209-55C6AEA2FAB4}" destId="{33BB7840-792B-8C4A-9230-2B41420333C5}" srcOrd="0" destOrd="0" parTransId="{D7A8040E-798D-5B48-BED4-3C09871023EC}" sibTransId="{5B4D714A-FD85-AA42-99B2-E28A1E2C0863}"/>
    <dgm:cxn modelId="{B99F9D51-C557-1B45-AA78-E45006E0AF48}" type="presParOf" srcId="{FBEE11E2-8779-564E-8FDA-8FB7584C5322}" destId="{9D1FF078-290D-664E-804C-D8A33F160A61}" srcOrd="0" destOrd="0" presId="urn:microsoft.com/office/officeart/2005/8/layout/lProcess3"/>
    <dgm:cxn modelId="{0FCB93E6-F139-BB4A-A8A4-199FDDAACD62}" type="presParOf" srcId="{9D1FF078-290D-664E-804C-D8A33F160A61}" destId="{AC1A01DC-AC02-D543-BBA0-DE0696CFE151}" srcOrd="0" destOrd="0" presId="urn:microsoft.com/office/officeart/2005/8/layout/lProcess3"/>
    <dgm:cxn modelId="{4D2DBB71-57DC-9849-BCB4-D62AB9CAB3CB}" type="presParOf" srcId="{9D1FF078-290D-664E-804C-D8A33F160A61}" destId="{9AEFA124-3C1B-6649-9340-6D85566F168F}" srcOrd="1" destOrd="0" presId="urn:microsoft.com/office/officeart/2005/8/layout/lProcess3"/>
    <dgm:cxn modelId="{DEE14088-5891-6641-B5B4-34DABE82EA0D}" type="presParOf" srcId="{9D1FF078-290D-664E-804C-D8A33F160A61}" destId="{124A5C44-F15C-2944-9259-62415D73FF24}"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857C5E-D538-485F-8243-77825C747B0D}"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2F6A2C1A-278B-4F8B-905E-B1F08FD001B1}">
      <dgm:prSet phldrT="[Text]"/>
      <dgm:spPr/>
      <dgm:t>
        <a:bodyPr/>
        <a:lstStyle/>
        <a:p>
          <a:r>
            <a:rPr lang="ar-SY" dirty="0"/>
            <a:t>الوصول الميسر لخدمات الطاقة</a:t>
          </a:r>
          <a:endParaRPr lang="en-US" dirty="0"/>
        </a:p>
      </dgm:t>
    </dgm:pt>
    <dgm:pt modelId="{1BC6B17F-95CE-49B3-9274-1D646E16BC68}" type="parTrans" cxnId="{98D74094-FE6D-416C-A901-F455906E85DE}">
      <dgm:prSet/>
      <dgm:spPr/>
      <dgm:t>
        <a:bodyPr/>
        <a:lstStyle/>
        <a:p>
          <a:endParaRPr lang="en-US"/>
        </a:p>
      </dgm:t>
    </dgm:pt>
    <dgm:pt modelId="{48695864-02B3-4AED-B85F-2FA1F1105629}" type="sibTrans" cxnId="{98D74094-FE6D-416C-A901-F455906E85DE}">
      <dgm:prSet/>
      <dgm:spPr/>
      <dgm:t>
        <a:bodyPr/>
        <a:lstStyle/>
        <a:p>
          <a:endParaRPr lang="en-US"/>
        </a:p>
      </dgm:t>
    </dgm:pt>
    <dgm:pt modelId="{5C7F92A0-A668-4518-A19E-ECB76ACE25BE}">
      <dgm:prSet phldrT="[Text]" custT="1"/>
      <dgm:spPr/>
      <dgm:t>
        <a:bodyPr/>
        <a:lstStyle/>
        <a:p>
          <a:pPr rtl="1"/>
          <a:r>
            <a:rPr lang="ar-SY" sz="2000" dirty="0"/>
            <a:t>3500 ك و س / فرد</a:t>
          </a:r>
          <a:endParaRPr lang="en-US" sz="2000" dirty="0"/>
        </a:p>
      </dgm:t>
    </dgm:pt>
    <dgm:pt modelId="{B47DA142-6041-4814-A44E-B2A44C1D31D7}" type="parTrans" cxnId="{FA37B716-4FFA-46E2-A07D-0E7C7938095F}">
      <dgm:prSet/>
      <dgm:spPr/>
      <dgm:t>
        <a:bodyPr/>
        <a:lstStyle/>
        <a:p>
          <a:endParaRPr lang="en-US"/>
        </a:p>
      </dgm:t>
    </dgm:pt>
    <dgm:pt modelId="{D2DF4055-05DF-4273-AAA0-13804DAE29EF}" type="sibTrans" cxnId="{FA37B716-4FFA-46E2-A07D-0E7C7938095F}">
      <dgm:prSet/>
      <dgm:spPr/>
      <dgm:t>
        <a:bodyPr/>
        <a:lstStyle/>
        <a:p>
          <a:endParaRPr lang="en-US"/>
        </a:p>
      </dgm:t>
    </dgm:pt>
    <dgm:pt modelId="{DB8B67C1-7226-48B8-AC68-AC35F4BE5418}">
      <dgm:prSet phldrT="[Text]" custT="1"/>
      <dgm:spPr/>
      <dgm:t>
        <a:bodyPr/>
        <a:lstStyle/>
        <a:p>
          <a:pPr rtl="1"/>
          <a:r>
            <a:rPr lang="ar-SY" sz="2000" dirty="0"/>
            <a:t>1.4 ط م ن / فرد</a:t>
          </a:r>
          <a:endParaRPr lang="en-US" sz="2000" dirty="0"/>
        </a:p>
      </dgm:t>
    </dgm:pt>
    <dgm:pt modelId="{5991F3CB-814A-4B98-9892-D4A6A9FB318C}" type="parTrans" cxnId="{A725006F-5AEC-4A95-BA36-DFC5632568EF}">
      <dgm:prSet/>
      <dgm:spPr/>
      <dgm:t>
        <a:bodyPr/>
        <a:lstStyle/>
        <a:p>
          <a:endParaRPr lang="en-US"/>
        </a:p>
      </dgm:t>
    </dgm:pt>
    <dgm:pt modelId="{4D84BC77-F788-47CF-9FD8-1C3F8137E3C4}" type="sibTrans" cxnId="{A725006F-5AEC-4A95-BA36-DFC5632568EF}">
      <dgm:prSet/>
      <dgm:spPr/>
      <dgm:t>
        <a:bodyPr/>
        <a:lstStyle/>
        <a:p>
          <a:endParaRPr lang="en-US"/>
        </a:p>
      </dgm:t>
    </dgm:pt>
    <dgm:pt modelId="{1E1A517A-9F8C-45D4-AFD7-782CCE86BF65}">
      <dgm:prSet phldrT="[Text]"/>
      <dgm:spPr/>
      <dgm:t>
        <a:bodyPr/>
        <a:lstStyle/>
        <a:p>
          <a:r>
            <a:rPr lang="ar-SY" dirty="0"/>
            <a:t>الطاقة المتجددة </a:t>
          </a:r>
          <a:endParaRPr lang="en-US" dirty="0"/>
        </a:p>
      </dgm:t>
    </dgm:pt>
    <dgm:pt modelId="{D0795604-D4C8-4F1F-96AD-703ED67383C5}" type="parTrans" cxnId="{BC5FD80D-2380-4EE4-A819-919DCCBDEC0D}">
      <dgm:prSet/>
      <dgm:spPr/>
      <dgm:t>
        <a:bodyPr/>
        <a:lstStyle/>
        <a:p>
          <a:endParaRPr lang="en-US"/>
        </a:p>
      </dgm:t>
    </dgm:pt>
    <dgm:pt modelId="{D233DAB3-F4B2-417A-B557-769A198815EA}" type="sibTrans" cxnId="{BC5FD80D-2380-4EE4-A819-919DCCBDEC0D}">
      <dgm:prSet/>
      <dgm:spPr/>
      <dgm:t>
        <a:bodyPr/>
        <a:lstStyle/>
        <a:p>
          <a:endParaRPr lang="en-US"/>
        </a:p>
      </dgm:t>
    </dgm:pt>
    <dgm:pt modelId="{2AE52581-D4E5-4C39-A0ED-EFAD3A90584E}">
      <dgm:prSet phldrT="[Text]" custT="1"/>
      <dgm:spPr/>
      <dgm:t>
        <a:bodyPr/>
        <a:lstStyle/>
        <a:p>
          <a:pPr rtl="1"/>
          <a:r>
            <a:rPr lang="ar-SY" sz="2000" dirty="0"/>
            <a:t>12.4% من الكهرباء المولدة</a:t>
          </a:r>
          <a:endParaRPr lang="en-US" sz="2000" dirty="0"/>
        </a:p>
      </dgm:t>
    </dgm:pt>
    <dgm:pt modelId="{A18ACBE3-C4BC-4798-9E0C-D12C06A09631}" type="parTrans" cxnId="{FD3D3BB3-312B-4CF6-8331-DBA4184E3419}">
      <dgm:prSet/>
      <dgm:spPr/>
      <dgm:t>
        <a:bodyPr/>
        <a:lstStyle/>
        <a:p>
          <a:endParaRPr lang="en-US"/>
        </a:p>
      </dgm:t>
    </dgm:pt>
    <dgm:pt modelId="{DF8D96D5-1060-4478-B006-0915537886F6}" type="sibTrans" cxnId="{FD3D3BB3-312B-4CF6-8331-DBA4184E3419}">
      <dgm:prSet/>
      <dgm:spPr/>
      <dgm:t>
        <a:bodyPr/>
        <a:lstStyle/>
        <a:p>
          <a:endParaRPr lang="en-US"/>
        </a:p>
      </dgm:t>
    </dgm:pt>
    <dgm:pt modelId="{0C4CD375-B195-4845-9737-EDE67A1942D6}">
      <dgm:prSet phldrT="[Text]" custT="1"/>
      <dgm:spPr/>
      <dgm:t>
        <a:bodyPr/>
        <a:lstStyle/>
        <a:p>
          <a:pPr rtl="1"/>
          <a:r>
            <a:rPr lang="ar-SY" sz="2000" dirty="0"/>
            <a:t>2.8% من الطاقة النهائية</a:t>
          </a:r>
          <a:endParaRPr lang="en-US" sz="2000" dirty="0"/>
        </a:p>
      </dgm:t>
    </dgm:pt>
    <dgm:pt modelId="{1636F611-59A1-4C3C-AB7D-DF5CF86B87F3}" type="parTrans" cxnId="{E8CE3979-EF29-4FB8-8A47-9E6D71F33557}">
      <dgm:prSet/>
      <dgm:spPr/>
      <dgm:t>
        <a:bodyPr/>
        <a:lstStyle/>
        <a:p>
          <a:endParaRPr lang="en-US"/>
        </a:p>
      </dgm:t>
    </dgm:pt>
    <dgm:pt modelId="{0805F105-702C-4A76-BD08-3F4B391E32CD}" type="sibTrans" cxnId="{E8CE3979-EF29-4FB8-8A47-9E6D71F33557}">
      <dgm:prSet/>
      <dgm:spPr/>
      <dgm:t>
        <a:bodyPr/>
        <a:lstStyle/>
        <a:p>
          <a:endParaRPr lang="en-US"/>
        </a:p>
      </dgm:t>
    </dgm:pt>
    <dgm:pt modelId="{DD08A53F-97F0-4B7F-8D67-D6E53F630656}">
      <dgm:prSet phldrT="[Text]"/>
      <dgm:spPr/>
      <dgm:t>
        <a:bodyPr/>
        <a:lstStyle/>
        <a:p>
          <a:r>
            <a:rPr lang="ar-SY" dirty="0"/>
            <a:t>كفاءة الطاقة </a:t>
          </a:r>
          <a:endParaRPr lang="en-US" dirty="0"/>
        </a:p>
      </dgm:t>
    </dgm:pt>
    <dgm:pt modelId="{83BC14A4-66BA-4F89-9CF6-795C60DF0FD0}" type="parTrans" cxnId="{29945318-2893-4382-B39E-91FCCDE4EC6A}">
      <dgm:prSet/>
      <dgm:spPr/>
      <dgm:t>
        <a:bodyPr/>
        <a:lstStyle/>
        <a:p>
          <a:endParaRPr lang="en-US"/>
        </a:p>
      </dgm:t>
    </dgm:pt>
    <dgm:pt modelId="{92D313C9-D064-48DD-B53F-C572E27536E5}" type="sibTrans" cxnId="{29945318-2893-4382-B39E-91FCCDE4EC6A}">
      <dgm:prSet/>
      <dgm:spPr/>
      <dgm:t>
        <a:bodyPr/>
        <a:lstStyle/>
        <a:p>
          <a:endParaRPr lang="en-US"/>
        </a:p>
      </dgm:t>
    </dgm:pt>
    <dgm:pt modelId="{CC79CA89-73B3-4C7D-96B0-4C93702745C3}">
      <dgm:prSet phldrT="[Text]" custT="1"/>
      <dgm:spPr/>
      <dgm:t>
        <a:bodyPr/>
        <a:lstStyle/>
        <a:p>
          <a:pPr rtl="1"/>
          <a:r>
            <a:rPr lang="ar-SY" sz="1800" dirty="0"/>
            <a:t>كفاءة </a:t>
          </a:r>
          <a:r>
            <a:rPr lang="ar-SA" sz="1800" dirty="0"/>
            <a:t>الطاقة الأولية 2014-2030 30% من 0.29 </a:t>
          </a:r>
          <a:r>
            <a:rPr lang="ar-SY" sz="1800" dirty="0"/>
            <a:t>-</a:t>
          </a:r>
          <a:r>
            <a:rPr lang="ar-SA" sz="1800" dirty="0"/>
            <a:t>0.22 </a:t>
          </a:r>
          <a:r>
            <a:rPr lang="ar-SA" sz="1800" dirty="0" err="1"/>
            <a:t>ك.م.ن</a:t>
          </a:r>
          <a:r>
            <a:rPr lang="ar-SA" sz="1800" dirty="0"/>
            <a:t>/دولار، </a:t>
          </a:r>
          <a:endParaRPr lang="en-US" sz="1800" dirty="0"/>
        </a:p>
      </dgm:t>
    </dgm:pt>
    <dgm:pt modelId="{5463C25A-CF27-4CCB-A78D-B5BC5F209E56}" type="parTrans" cxnId="{D72D710A-2B7B-41DC-9715-38AED66A61FB}">
      <dgm:prSet/>
      <dgm:spPr/>
      <dgm:t>
        <a:bodyPr/>
        <a:lstStyle/>
        <a:p>
          <a:endParaRPr lang="en-US"/>
        </a:p>
      </dgm:t>
    </dgm:pt>
    <dgm:pt modelId="{F09F0C5D-76DD-4CC8-B634-E79CDE93E53F}" type="sibTrans" cxnId="{D72D710A-2B7B-41DC-9715-38AED66A61FB}">
      <dgm:prSet/>
      <dgm:spPr/>
      <dgm:t>
        <a:bodyPr/>
        <a:lstStyle/>
        <a:p>
          <a:endParaRPr lang="en-US"/>
        </a:p>
      </dgm:t>
    </dgm:pt>
    <dgm:pt modelId="{F496B28F-58C8-47C2-80EF-96B442CAB2F5}">
      <dgm:prSet phldrT="[Text]"/>
      <dgm:spPr/>
      <dgm:t>
        <a:bodyPr/>
        <a:lstStyle/>
        <a:p>
          <a:r>
            <a:rPr lang="ar-SY" dirty="0"/>
            <a:t>الإصدار النوعي</a:t>
          </a:r>
          <a:endParaRPr lang="en-US" dirty="0"/>
        </a:p>
      </dgm:t>
    </dgm:pt>
    <dgm:pt modelId="{D939B8C0-59DB-4A70-8457-C786AB5E5137}" type="parTrans" cxnId="{5B8E8072-176F-4CA1-8F95-6BCACED3655D}">
      <dgm:prSet/>
      <dgm:spPr/>
      <dgm:t>
        <a:bodyPr/>
        <a:lstStyle/>
        <a:p>
          <a:endParaRPr lang="en-US"/>
        </a:p>
      </dgm:t>
    </dgm:pt>
    <dgm:pt modelId="{C013704D-368E-4908-8508-7695B3CAFACA}" type="sibTrans" cxnId="{5B8E8072-176F-4CA1-8F95-6BCACED3655D}">
      <dgm:prSet/>
      <dgm:spPr/>
      <dgm:t>
        <a:bodyPr/>
        <a:lstStyle/>
        <a:p>
          <a:endParaRPr lang="en-US"/>
        </a:p>
      </dgm:t>
    </dgm:pt>
    <dgm:pt modelId="{420BE33E-FC72-4DB2-BFD8-2418974AF577}">
      <dgm:prSet custT="1"/>
      <dgm:spPr/>
      <dgm:t>
        <a:bodyPr/>
        <a:lstStyle/>
        <a:p>
          <a:pPr rtl="1"/>
          <a:r>
            <a:rPr lang="ar-SA" sz="1800" dirty="0"/>
            <a:t>كفاءة محطات التوليد 36% </a:t>
          </a:r>
          <a:r>
            <a:rPr lang="ar-SY" sz="1800" dirty="0"/>
            <a:t>-</a:t>
          </a:r>
          <a:r>
            <a:rPr lang="ar-SA" sz="1800" dirty="0"/>
            <a:t>49%،</a:t>
          </a:r>
          <a:r>
            <a:rPr lang="ar-SY" sz="1800" dirty="0"/>
            <a:t> </a:t>
          </a:r>
          <a:r>
            <a:rPr lang="ar-SA" sz="1800" dirty="0"/>
            <a:t>فواقد النقل والتوزيع  من 16.5% </a:t>
          </a:r>
          <a:r>
            <a:rPr lang="ar-SY" sz="1800" dirty="0"/>
            <a:t>-</a:t>
          </a:r>
          <a:r>
            <a:rPr lang="ar-SA" sz="1800" dirty="0"/>
            <a:t>9%</a:t>
          </a:r>
          <a:endParaRPr lang="ar-SY" sz="1800" dirty="0"/>
        </a:p>
      </dgm:t>
    </dgm:pt>
    <dgm:pt modelId="{571C6ADD-FBBD-4291-9484-4E0BBA0C1FAE}" type="parTrans" cxnId="{0B63BAF5-E3F1-4D61-8337-2A7A1B399C74}">
      <dgm:prSet/>
      <dgm:spPr/>
      <dgm:t>
        <a:bodyPr/>
        <a:lstStyle/>
        <a:p>
          <a:endParaRPr lang="en-US"/>
        </a:p>
      </dgm:t>
    </dgm:pt>
    <dgm:pt modelId="{50E5AC94-A971-4729-84A7-9F8F81636107}" type="sibTrans" cxnId="{0B63BAF5-E3F1-4D61-8337-2A7A1B399C74}">
      <dgm:prSet/>
      <dgm:spPr/>
      <dgm:t>
        <a:bodyPr/>
        <a:lstStyle/>
        <a:p>
          <a:endParaRPr lang="en-US"/>
        </a:p>
      </dgm:t>
    </dgm:pt>
    <dgm:pt modelId="{A6CFB1A7-21F8-428A-BDCC-C2186980B4CD}">
      <dgm:prSet phldrT="[Text]" custT="1"/>
      <dgm:spPr/>
      <dgm:t>
        <a:bodyPr/>
        <a:lstStyle/>
        <a:p>
          <a:pPr rtl="1"/>
          <a:r>
            <a:rPr lang="ar-SY" sz="2000" dirty="0"/>
            <a:t>710 إلى 497 كغ-</a:t>
          </a:r>
          <a:r>
            <a:rPr lang="en-GB" sz="2000" dirty="0"/>
            <a:t>CO</a:t>
          </a:r>
          <a:r>
            <a:rPr lang="en-GB" sz="2000" baseline="-25000" dirty="0"/>
            <a:t>2</a:t>
          </a:r>
          <a:r>
            <a:rPr lang="ar-SY" sz="2000" dirty="0"/>
            <a:t>/ </a:t>
          </a:r>
          <a:r>
            <a:rPr lang="ar-SY" sz="2000" dirty="0" err="1"/>
            <a:t>م.و.س</a:t>
          </a:r>
          <a:endParaRPr lang="en-US" sz="2000" dirty="0"/>
        </a:p>
      </dgm:t>
    </dgm:pt>
    <dgm:pt modelId="{0B06C2FC-31AA-4EAA-987B-F7ED07E69A50}" type="parTrans" cxnId="{A10F7BB5-0F77-4F8F-AAD5-852D0EE553D7}">
      <dgm:prSet/>
      <dgm:spPr/>
      <dgm:t>
        <a:bodyPr/>
        <a:lstStyle/>
        <a:p>
          <a:endParaRPr lang="en-US"/>
        </a:p>
      </dgm:t>
    </dgm:pt>
    <dgm:pt modelId="{F8877538-907A-4D86-B39F-0BAEAAF73488}" type="sibTrans" cxnId="{A10F7BB5-0F77-4F8F-AAD5-852D0EE553D7}">
      <dgm:prSet/>
      <dgm:spPr/>
      <dgm:t>
        <a:bodyPr/>
        <a:lstStyle/>
        <a:p>
          <a:endParaRPr lang="en-US"/>
        </a:p>
      </dgm:t>
    </dgm:pt>
    <dgm:pt modelId="{D0CBA3D7-9DD4-40BD-8BF2-E24CEE40AA27}">
      <dgm:prSet custT="1"/>
      <dgm:spPr/>
      <dgm:t>
        <a:bodyPr/>
        <a:lstStyle/>
        <a:p>
          <a:pPr rtl="1"/>
          <a:r>
            <a:rPr lang="ar-SA" sz="1800" dirty="0"/>
            <a:t>الكفاءة الكلية لنظام الطاقة 61% لأكثر من 68% .</a:t>
          </a:r>
          <a:endParaRPr lang="ar-SY" sz="1800" dirty="0"/>
        </a:p>
      </dgm:t>
    </dgm:pt>
    <dgm:pt modelId="{78121E07-246C-490E-B0D1-52548B3A3E70}" type="parTrans" cxnId="{0328AFD0-CF35-476E-A815-1F4D555A9308}">
      <dgm:prSet/>
      <dgm:spPr/>
      <dgm:t>
        <a:bodyPr/>
        <a:lstStyle/>
        <a:p>
          <a:endParaRPr lang="en-US"/>
        </a:p>
      </dgm:t>
    </dgm:pt>
    <dgm:pt modelId="{FB09771F-107A-4ED3-A9B7-F41A53A15C7F}" type="sibTrans" cxnId="{0328AFD0-CF35-476E-A815-1F4D555A9308}">
      <dgm:prSet/>
      <dgm:spPr/>
      <dgm:t>
        <a:bodyPr/>
        <a:lstStyle/>
        <a:p>
          <a:endParaRPr lang="en-US"/>
        </a:p>
      </dgm:t>
    </dgm:pt>
    <dgm:pt modelId="{296DD6A1-EA55-47D8-9022-CBF90F2C40DD}" type="pres">
      <dgm:prSet presAssocID="{D1857C5E-D538-485F-8243-77825C747B0D}" presName="Name0" presStyleCnt="0">
        <dgm:presLayoutVars>
          <dgm:dir val="rev"/>
          <dgm:animLvl val="lvl"/>
          <dgm:resizeHandles val="exact"/>
        </dgm:presLayoutVars>
      </dgm:prSet>
      <dgm:spPr/>
    </dgm:pt>
    <dgm:pt modelId="{ACCD0368-21E2-43A6-B2F4-8DB61C6BA53E}" type="pres">
      <dgm:prSet presAssocID="{2F6A2C1A-278B-4F8B-905E-B1F08FD001B1}" presName="linNode" presStyleCnt="0"/>
      <dgm:spPr/>
    </dgm:pt>
    <dgm:pt modelId="{EA283976-FD7B-468C-A3E6-9E62EF04D75E}" type="pres">
      <dgm:prSet presAssocID="{2F6A2C1A-278B-4F8B-905E-B1F08FD001B1}" presName="parentText" presStyleLbl="node1" presStyleIdx="0" presStyleCnt="4" custScaleX="75535" custLinFactNeighborX="1643" custLinFactNeighborY="-163">
        <dgm:presLayoutVars>
          <dgm:chMax val="1"/>
          <dgm:bulletEnabled val="1"/>
        </dgm:presLayoutVars>
      </dgm:prSet>
      <dgm:spPr/>
    </dgm:pt>
    <dgm:pt modelId="{E36D0034-6CD5-4BD3-8A44-24B6D5DB43EF}" type="pres">
      <dgm:prSet presAssocID="{2F6A2C1A-278B-4F8B-905E-B1F08FD001B1}" presName="descendantText" presStyleLbl="alignAccFollowNode1" presStyleIdx="0" presStyleCnt="4">
        <dgm:presLayoutVars>
          <dgm:bulletEnabled val="1"/>
        </dgm:presLayoutVars>
      </dgm:prSet>
      <dgm:spPr/>
    </dgm:pt>
    <dgm:pt modelId="{C62481F9-9521-44FC-9417-5BFFC8995F61}" type="pres">
      <dgm:prSet presAssocID="{48695864-02B3-4AED-B85F-2FA1F1105629}" presName="sp" presStyleCnt="0"/>
      <dgm:spPr/>
    </dgm:pt>
    <dgm:pt modelId="{2F453E5F-90E4-4C3F-A296-AB03402F0DD5}" type="pres">
      <dgm:prSet presAssocID="{1E1A517A-9F8C-45D4-AFD7-782CCE86BF65}" presName="linNode" presStyleCnt="0"/>
      <dgm:spPr/>
    </dgm:pt>
    <dgm:pt modelId="{B403990A-73A4-49E5-916C-9AD6FD182B4B}" type="pres">
      <dgm:prSet presAssocID="{1E1A517A-9F8C-45D4-AFD7-782CCE86BF65}" presName="parentText" presStyleLbl="node1" presStyleIdx="1" presStyleCnt="4" custScaleX="74882">
        <dgm:presLayoutVars>
          <dgm:chMax val="1"/>
          <dgm:bulletEnabled val="1"/>
        </dgm:presLayoutVars>
      </dgm:prSet>
      <dgm:spPr/>
    </dgm:pt>
    <dgm:pt modelId="{85F2C681-A848-45C2-8B97-A761D347D2B2}" type="pres">
      <dgm:prSet presAssocID="{1E1A517A-9F8C-45D4-AFD7-782CCE86BF65}" presName="descendantText" presStyleLbl="alignAccFollowNode1" presStyleIdx="1" presStyleCnt="4" custLinFactNeighborX="0">
        <dgm:presLayoutVars>
          <dgm:bulletEnabled val="1"/>
        </dgm:presLayoutVars>
      </dgm:prSet>
      <dgm:spPr/>
    </dgm:pt>
    <dgm:pt modelId="{75A2DC31-3AA7-4E47-BCC1-39757484CA3C}" type="pres">
      <dgm:prSet presAssocID="{D233DAB3-F4B2-417A-B557-769A198815EA}" presName="sp" presStyleCnt="0"/>
      <dgm:spPr/>
    </dgm:pt>
    <dgm:pt modelId="{DFDA47DD-2D5D-4A50-BA43-EB7C19EB5C61}" type="pres">
      <dgm:prSet presAssocID="{DD08A53F-97F0-4B7F-8D67-D6E53F630656}" presName="linNode" presStyleCnt="0"/>
      <dgm:spPr/>
    </dgm:pt>
    <dgm:pt modelId="{C67C2E0F-6DB2-47E0-9D0C-F1367F1DA69F}" type="pres">
      <dgm:prSet presAssocID="{DD08A53F-97F0-4B7F-8D67-D6E53F630656}" presName="parentText" presStyleLbl="node1" presStyleIdx="2" presStyleCnt="4" custScaleX="75203">
        <dgm:presLayoutVars>
          <dgm:chMax val="1"/>
          <dgm:bulletEnabled val="1"/>
        </dgm:presLayoutVars>
      </dgm:prSet>
      <dgm:spPr/>
    </dgm:pt>
    <dgm:pt modelId="{6180DB7C-856B-4AE6-949C-D8B63ADAD493}" type="pres">
      <dgm:prSet presAssocID="{DD08A53F-97F0-4B7F-8D67-D6E53F630656}" presName="descendantText" presStyleLbl="alignAccFollowNode1" presStyleIdx="2" presStyleCnt="4" custScaleY="136413">
        <dgm:presLayoutVars>
          <dgm:bulletEnabled val="1"/>
        </dgm:presLayoutVars>
      </dgm:prSet>
      <dgm:spPr/>
    </dgm:pt>
    <dgm:pt modelId="{B606FFA4-2FC9-40BB-BF93-4034EAF79C09}" type="pres">
      <dgm:prSet presAssocID="{92D313C9-D064-48DD-B53F-C572E27536E5}" presName="sp" presStyleCnt="0"/>
      <dgm:spPr/>
    </dgm:pt>
    <dgm:pt modelId="{8C1D356B-CAB4-4BB2-B82F-4ECD1EA43DE7}" type="pres">
      <dgm:prSet presAssocID="{F496B28F-58C8-47C2-80EF-96B442CAB2F5}" presName="linNode" presStyleCnt="0"/>
      <dgm:spPr/>
    </dgm:pt>
    <dgm:pt modelId="{B54ABC8E-C009-4AD0-8C96-14C33294213C}" type="pres">
      <dgm:prSet presAssocID="{F496B28F-58C8-47C2-80EF-96B442CAB2F5}" presName="parentText" presStyleLbl="node1" presStyleIdx="3" presStyleCnt="4" custScaleX="73578">
        <dgm:presLayoutVars>
          <dgm:chMax val="1"/>
          <dgm:bulletEnabled val="1"/>
        </dgm:presLayoutVars>
      </dgm:prSet>
      <dgm:spPr/>
    </dgm:pt>
    <dgm:pt modelId="{4F61362C-0FA2-418C-A9CD-6E2333A8D9C4}" type="pres">
      <dgm:prSet presAssocID="{F496B28F-58C8-47C2-80EF-96B442CAB2F5}" presName="descendantText" presStyleLbl="alignAccFollowNode1" presStyleIdx="3" presStyleCnt="4">
        <dgm:presLayoutVars>
          <dgm:bulletEnabled val="1"/>
        </dgm:presLayoutVars>
      </dgm:prSet>
      <dgm:spPr/>
    </dgm:pt>
  </dgm:ptLst>
  <dgm:cxnLst>
    <dgm:cxn modelId="{D72D710A-2B7B-41DC-9715-38AED66A61FB}" srcId="{DD08A53F-97F0-4B7F-8D67-D6E53F630656}" destId="{CC79CA89-73B3-4C7D-96B0-4C93702745C3}" srcOrd="0" destOrd="0" parTransId="{5463C25A-CF27-4CCB-A78D-B5BC5F209E56}" sibTransId="{F09F0C5D-76DD-4CC8-B634-E79CDE93E53F}"/>
    <dgm:cxn modelId="{BC5FD80D-2380-4EE4-A819-919DCCBDEC0D}" srcId="{D1857C5E-D538-485F-8243-77825C747B0D}" destId="{1E1A517A-9F8C-45D4-AFD7-782CCE86BF65}" srcOrd="1" destOrd="0" parTransId="{D0795604-D4C8-4F1F-96AD-703ED67383C5}" sibTransId="{D233DAB3-F4B2-417A-B557-769A198815EA}"/>
    <dgm:cxn modelId="{FA37B716-4FFA-46E2-A07D-0E7C7938095F}" srcId="{2F6A2C1A-278B-4F8B-905E-B1F08FD001B1}" destId="{5C7F92A0-A668-4518-A19E-ECB76ACE25BE}" srcOrd="0" destOrd="0" parTransId="{B47DA142-6041-4814-A44E-B2A44C1D31D7}" sibTransId="{D2DF4055-05DF-4273-AAA0-13804DAE29EF}"/>
    <dgm:cxn modelId="{29945318-2893-4382-B39E-91FCCDE4EC6A}" srcId="{D1857C5E-D538-485F-8243-77825C747B0D}" destId="{DD08A53F-97F0-4B7F-8D67-D6E53F630656}" srcOrd="2" destOrd="0" parTransId="{83BC14A4-66BA-4F89-9CF6-795C60DF0FD0}" sibTransId="{92D313C9-D064-48DD-B53F-C572E27536E5}"/>
    <dgm:cxn modelId="{6530C036-EF31-4C75-B7BE-A0A57504005F}" type="presOf" srcId="{DD08A53F-97F0-4B7F-8D67-D6E53F630656}" destId="{C67C2E0F-6DB2-47E0-9D0C-F1367F1DA69F}" srcOrd="0" destOrd="0" presId="urn:microsoft.com/office/officeart/2005/8/layout/vList5"/>
    <dgm:cxn modelId="{EF06293F-BE17-4A2D-9E8D-F7153CB867EC}" type="presOf" srcId="{0C4CD375-B195-4845-9737-EDE67A1942D6}" destId="{85F2C681-A848-45C2-8B97-A761D347D2B2}" srcOrd="0" destOrd="1" presId="urn:microsoft.com/office/officeart/2005/8/layout/vList5"/>
    <dgm:cxn modelId="{AEE5C443-ACE9-4317-BE51-28B3055E5E3F}" type="presOf" srcId="{420BE33E-FC72-4DB2-BFD8-2418974AF577}" destId="{6180DB7C-856B-4AE6-949C-D8B63ADAD493}" srcOrd="0" destOrd="1" presId="urn:microsoft.com/office/officeart/2005/8/layout/vList5"/>
    <dgm:cxn modelId="{B8FFA646-A1DC-4972-B080-7DB0C4811148}" type="presOf" srcId="{F496B28F-58C8-47C2-80EF-96B442CAB2F5}" destId="{B54ABC8E-C009-4AD0-8C96-14C33294213C}" srcOrd="0" destOrd="0" presId="urn:microsoft.com/office/officeart/2005/8/layout/vList5"/>
    <dgm:cxn modelId="{A725006F-5AEC-4A95-BA36-DFC5632568EF}" srcId="{2F6A2C1A-278B-4F8B-905E-B1F08FD001B1}" destId="{DB8B67C1-7226-48B8-AC68-AC35F4BE5418}" srcOrd="1" destOrd="0" parTransId="{5991F3CB-814A-4B98-9892-D4A6A9FB318C}" sibTransId="{4D84BC77-F788-47CF-9FD8-1C3F8137E3C4}"/>
    <dgm:cxn modelId="{5B8E8072-176F-4CA1-8F95-6BCACED3655D}" srcId="{D1857C5E-D538-485F-8243-77825C747B0D}" destId="{F496B28F-58C8-47C2-80EF-96B442CAB2F5}" srcOrd="3" destOrd="0" parTransId="{D939B8C0-59DB-4A70-8457-C786AB5E5137}" sibTransId="{C013704D-368E-4908-8508-7695B3CAFACA}"/>
    <dgm:cxn modelId="{E8CE3979-EF29-4FB8-8A47-9E6D71F33557}" srcId="{1E1A517A-9F8C-45D4-AFD7-782CCE86BF65}" destId="{0C4CD375-B195-4845-9737-EDE67A1942D6}" srcOrd="1" destOrd="0" parTransId="{1636F611-59A1-4C3C-AB7D-DF5CF86B87F3}" sibTransId="{0805F105-702C-4A76-BD08-3F4B391E32CD}"/>
    <dgm:cxn modelId="{FAC5148B-177F-491A-9870-44FBCDBBC601}" type="presOf" srcId="{2AE52581-D4E5-4C39-A0ED-EFAD3A90584E}" destId="{85F2C681-A848-45C2-8B97-A761D347D2B2}" srcOrd="0" destOrd="0" presId="urn:microsoft.com/office/officeart/2005/8/layout/vList5"/>
    <dgm:cxn modelId="{98D74094-FE6D-416C-A901-F455906E85DE}" srcId="{D1857C5E-D538-485F-8243-77825C747B0D}" destId="{2F6A2C1A-278B-4F8B-905E-B1F08FD001B1}" srcOrd="0" destOrd="0" parTransId="{1BC6B17F-95CE-49B3-9274-1D646E16BC68}" sibTransId="{48695864-02B3-4AED-B85F-2FA1F1105629}"/>
    <dgm:cxn modelId="{DF29C595-4A39-452F-8B3C-5C58CABFD836}" type="presOf" srcId="{2F6A2C1A-278B-4F8B-905E-B1F08FD001B1}" destId="{EA283976-FD7B-468C-A3E6-9E62EF04D75E}" srcOrd="0" destOrd="0" presId="urn:microsoft.com/office/officeart/2005/8/layout/vList5"/>
    <dgm:cxn modelId="{71161698-D598-44FA-B7CC-7167BB1EE122}" type="presOf" srcId="{D0CBA3D7-9DD4-40BD-8BF2-E24CEE40AA27}" destId="{6180DB7C-856B-4AE6-949C-D8B63ADAD493}" srcOrd="0" destOrd="2" presId="urn:microsoft.com/office/officeart/2005/8/layout/vList5"/>
    <dgm:cxn modelId="{F665D0A2-7F52-4640-BC10-D93EC3B6038E}" type="presOf" srcId="{D1857C5E-D538-485F-8243-77825C747B0D}" destId="{296DD6A1-EA55-47D8-9022-CBF90F2C40DD}" srcOrd="0" destOrd="0" presId="urn:microsoft.com/office/officeart/2005/8/layout/vList5"/>
    <dgm:cxn modelId="{705724AA-BDD1-4F1F-85D4-7B9599A01762}" type="presOf" srcId="{DB8B67C1-7226-48B8-AC68-AC35F4BE5418}" destId="{E36D0034-6CD5-4BD3-8A44-24B6D5DB43EF}" srcOrd="0" destOrd="1" presId="urn:microsoft.com/office/officeart/2005/8/layout/vList5"/>
    <dgm:cxn modelId="{6076DDAE-7CDC-4F70-9C0A-8B0C0B118CA4}" type="presOf" srcId="{1E1A517A-9F8C-45D4-AFD7-782CCE86BF65}" destId="{B403990A-73A4-49E5-916C-9AD6FD182B4B}" srcOrd="0" destOrd="0" presId="urn:microsoft.com/office/officeart/2005/8/layout/vList5"/>
    <dgm:cxn modelId="{10A6F7B0-DFEA-4E0E-97CD-ECA26DA5076A}" type="presOf" srcId="{CC79CA89-73B3-4C7D-96B0-4C93702745C3}" destId="{6180DB7C-856B-4AE6-949C-D8B63ADAD493}" srcOrd="0" destOrd="0" presId="urn:microsoft.com/office/officeart/2005/8/layout/vList5"/>
    <dgm:cxn modelId="{FD3D3BB3-312B-4CF6-8331-DBA4184E3419}" srcId="{1E1A517A-9F8C-45D4-AFD7-782CCE86BF65}" destId="{2AE52581-D4E5-4C39-A0ED-EFAD3A90584E}" srcOrd="0" destOrd="0" parTransId="{A18ACBE3-C4BC-4798-9E0C-D12C06A09631}" sibTransId="{DF8D96D5-1060-4478-B006-0915537886F6}"/>
    <dgm:cxn modelId="{A10F7BB5-0F77-4F8F-AAD5-852D0EE553D7}" srcId="{F496B28F-58C8-47C2-80EF-96B442CAB2F5}" destId="{A6CFB1A7-21F8-428A-BDCC-C2186980B4CD}" srcOrd="0" destOrd="0" parTransId="{0B06C2FC-31AA-4EAA-987B-F7ED07E69A50}" sibTransId="{F8877538-907A-4D86-B39F-0BAEAAF73488}"/>
    <dgm:cxn modelId="{C5FD8BC5-DD92-4AD1-8C4C-15E9BB86F012}" type="presOf" srcId="{5C7F92A0-A668-4518-A19E-ECB76ACE25BE}" destId="{E36D0034-6CD5-4BD3-8A44-24B6D5DB43EF}" srcOrd="0" destOrd="0" presId="urn:microsoft.com/office/officeart/2005/8/layout/vList5"/>
    <dgm:cxn modelId="{0328AFD0-CF35-476E-A815-1F4D555A9308}" srcId="{DD08A53F-97F0-4B7F-8D67-D6E53F630656}" destId="{D0CBA3D7-9DD4-40BD-8BF2-E24CEE40AA27}" srcOrd="2" destOrd="0" parTransId="{78121E07-246C-490E-B0D1-52548B3A3E70}" sibTransId="{FB09771F-107A-4ED3-A9B7-F41A53A15C7F}"/>
    <dgm:cxn modelId="{B6CA88E7-B4B6-4009-96E8-D9F6C0ABBD60}" type="presOf" srcId="{A6CFB1A7-21F8-428A-BDCC-C2186980B4CD}" destId="{4F61362C-0FA2-418C-A9CD-6E2333A8D9C4}" srcOrd="0" destOrd="0" presId="urn:microsoft.com/office/officeart/2005/8/layout/vList5"/>
    <dgm:cxn modelId="{0B63BAF5-E3F1-4D61-8337-2A7A1B399C74}" srcId="{DD08A53F-97F0-4B7F-8D67-D6E53F630656}" destId="{420BE33E-FC72-4DB2-BFD8-2418974AF577}" srcOrd="1" destOrd="0" parTransId="{571C6ADD-FBBD-4291-9484-4E0BBA0C1FAE}" sibTransId="{50E5AC94-A971-4729-84A7-9F8F81636107}"/>
    <dgm:cxn modelId="{3096C7B3-3218-455F-B482-266025505B7E}" type="presParOf" srcId="{296DD6A1-EA55-47D8-9022-CBF90F2C40DD}" destId="{ACCD0368-21E2-43A6-B2F4-8DB61C6BA53E}" srcOrd="0" destOrd="0" presId="urn:microsoft.com/office/officeart/2005/8/layout/vList5"/>
    <dgm:cxn modelId="{AD968339-DCE2-4B23-96A3-C73843E3BE24}" type="presParOf" srcId="{ACCD0368-21E2-43A6-B2F4-8DB61C6BA53E}" destId="{EA283976-FD7B-468C-A3E6-9E62EF04D75E}" srcOrd="0" destOrd="0" presId="urn:microsoft.com/office/officeart/2005/8/layout/vList5"/>
    <dgm:cxn modelId="{9662B345-8CD6-4AC3-B475-533F8613B875}" type="presParOf" srcId="{ACCD0368-21E2-43A6-B2F4-8DB61C6BA53E}" destId="{E36D0034-6CD5-4BD3-8A44-24B6D5DB43EF}" srcOrd="1" destOrd="0" presId="urn:microsoft.com/office/officeart/2005/8/layout/vList5"/>
    <dgm:cxn modelId="{146D92BA-458A-4A18-B163-B8EC0C46EAD3}" type="presParOf" srcId="{296DD6A1-EA55-47D8-9022-CBF90F2C40DD}" destId="{C62481F9-9521-44FC-9417-5BFFC8995F61}" srcOrd="1" destOrd="0" presId="urn:microsoft.com/office/officeart/2005/8/layout/vList5"/>
    <dgm:cxn modelId="{3E1DFD69-0B18-46C3-803B-EAD862CD29E0}" type="presParOf" srcId="{296DD6A1-EA55-47D8-9022-CBF90F2C40DD}" destId="{2F453E5F-90E4-4C3F-A296-AB03402F0DD5}" srcOrd="2" destOrd="0" presId="urn:microsoft.com/office/officeart/2005/8/layout/vList5"/>
    <dgm:cxn modelId="{BD0790DE-2D8A-4B88-A22C-68B2A4D950C3}" type="presParOf" srcId="{2F453E5F-90E4-4C3F-A296-AB03402F0DD5}" destId="{B403990A-73A4-49E5-916C-9AD6FD182B4B}" srcOrd="0" destOrd="0" presId="urn:microsoft.com/office/officeart/2005/8/layout/vList5"/>
    <dgm:cxn modelId="{FB33BF26-21F3-48D6-9486-6725679DDCBE}" type="presParOf" srcId="{2F453E5F-90E4-4C3F-A296-AB03402F0DD5}" destId="{85F2C681-A848-45C2-8B97-A761D347D2B2}" srcOrd="1" destOrd="0" presId="urn:microsoft.com/office/officeart/2005/8/layout/vList5"/>
    <dgm:cxn modelId="{E8FF4A3D-06C4-45FC-BA42-14B62572B1E3}" type="presParOf" srcId="{296DD6A1-EA55-47D8-9022-CBF90F2C40DD}" destId="{75A2DC31-3AA7-4E47-BCC1-39757484CA3C}" srcOrd="3" destOrd="0" presId="urn:microsoft.com/office/officeart/2005/8/layout/vList5"/>
    <dgm:cxn modelId="{0E689EEF-367A-4F75-9041-B0622665A8BF}" type="presParOf" srcId="{296DD6A1-EA55-47D8-9022-CBF90F2C40DD}" destId="{DFDA47DD-2D5D-4A50-BA43-EB7C19EB5C61}" srcOrd="4" destOrd="0" presId="urn:microsoft.com/office/officeart/2005/8/layout/vList5"/>
    <dgm:cxn modelId="{B41CF154-DC2C-41CB-8D07-1FF2CD28C7A7}" type="presParOf" srcId="{DFDA47DD-2D5D-4A50-BA43-EB7C19EB5C61}" destId="{C67C2E0F-6DB2-47E0-9D0C-F1367F1DA69F}" srcOrd="0" destOrd="0" presId="urn:microsoft.com/office/officeart/2005/8/layout/vList5"/>
    <dgm:cxn modelId="{FEB1EC66-F902-4B87-8004-3739C636AFBF}" type="presParOf" srcId="{DFDA47DD-2D5D-4A50-BA43-EB7C19EB5C61}" destId="{6180DB7C-856B-4AE6-949C-D8B63ADAD493}" srcOrd="1" destOrd="0" presId="urn:microsoft.com/office/officeart/2005/8/layout/vList5"/>
    <dgm:cxn modelId="{19757CD3-2D6A-466B-AE0B-D1289582CFF2}" type="presParOf" srcId="{296DD6A1-EA55-47D8-9022-CBF90F2C40DD}" destId="{B606FFA4-2FC9-40BB-BF93-4034EAF79C09}" srcOrd="5" destOrd="0" presId="urn:microsoft.com/office/officeart/2005/8/layout/vList5"/>
    <dgm:cxn modelId="{951A994B-7260-4A22-A3EE-034B9513D1D6}" type="presParOf" srcId="{296DD6A1-EA55-47D8-9022-CBF90F2C40DD}" destId="{8C1D356B-CAB4-4BB2-B82F-4ECD1EA43DE7}" srcOrd="6" destOrd="0" presId="urn:microsoft.com/office/officeart/2005/8/layout/vList5"/>
    <dgm:cxn modelId="{83C9F3E4-ACBB-4229-87D8-E6E9795DF6BA}" type="presParOf" srcId="{8C1D356B-CAB4-4BB2-B82F-4ECD1EA43DE7}" destId="{B54ABC8E-C009-4AD0-8C96-14C33294213C}" srcOrd="0" destOrd="0" presId="urn:microsoft.com/office/officeart/2005/8/layout/vList5"/>
    <dgm:cxn modelId="{5D92E72A-DFE0-4EA9-B01D-56F7829E433C}" type="presParOf" srcId="{8C1D356B-CAB4-4BB2-B82F-4ECD1EA43DE7}" destId="{4F61362C-0FA2-418C-A9CD-6E2333A8D9C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1D63E0-450D-442C-A8A8-717FBFC16A35}" type="doc">
      <dgm:prSet loTypeId="urn:microsoft.com/office/officeart/2009/3/layout/PieProcess" loCatId="list" qsTypeId="urn:microsoft.com/office/officeart/2005/8/quickstyle/simple1" qsCatId="simple" csTypeId="urn:microsoft.com/office/officeart/2005/8/colors/accent2_2" csCatId="accent2" phldr="1"/>
      <dgm:spPr/>
      <dgm:t>
        <a:bodyPr/>
        <a:lstStyle/>
        <a:p>
          <a:endParaRPr lang="en-US"/>
        </a:p>
      </dgm:t>
    </dgm:pt>
    <dgm:pt modelId="{A5FB4474-A77B-4B00-806E-FC8A9D7585BF}">
      <dgm:prSet phldrT="[Text]"/>
      <dgm:spPr/>
      <dgm:t>
        <a:bodyPr/>
        <a:lstStyle/>
        <a:p>
          <a:r>
            <a:rPr lang="ar-SA" b="1">
              <a:solidFill>
                <a:schemeClr val="accent6">
                  <a:lumMod val="50000"/>
                </a:schemeClr>
              </a:solidFill>
              <a:cs typeface="PT Bold Heading" panose="02010400000000000000" pitchFamily="2" charset="-78"/>
            </a:rPr>
            <a:t>زيادة كفاءة الطاقة</a:t>
          </a:r>
          <a:endParaRPr lang="en-US">
            <a:solidFill>
              <a:schemeClr val="accent6">
                <a:lumMod val="50000"/>
              </a:schemeClr>
            </a:solidFill>
            <a:cs typeface="PT Bold Heading" panose="02010400000000000000" pitchFamily="2" charset="-78"/>
          </a:endParaRPr>
        </a:p>
      </dgm:t>
    </dgm:pt>
    <dgm:pt modelId="{EE9C2348-C5E7-4174-BB9B-443DCDD2DEB8}" type="parTrans" cxnId="{918C67C2-73E1-4606-A81D-0B90B1773782}">
      <dgm:prSet/>
      <dgm:spPr/>
      <dgm:t>
        <a:bodyPr/>
        <a:lstStyle/>
        <a:p>
          <a:endParaRPr lang="en-US">
            <a:cs typeface="PT Bold Heading" panose="02010400000000000000" pitchFamily="2" charset="-78"/>
          </a:endParaRPr>
        </a:p>
      </dgm:t>
    </dgm:pt>
    <dgm:pt modelId="{594F31C7-76B2-400D-9416-EA71D9958126}" type="sibTrans" cxnId="{918C67C2-73E1-4606-A81D-0B90B1773782}">
      <dgm:prSet/>
      <dgm:spPr/>
      <dgm:t>
        <a:bodyPr/>
        <a:lstStyle/>
        <a:p>
          <a:endParaRPr lang="en-US">
            <a:cs typeface="PT Bold Heading" panose="02010400000000000000" pitchFamily="2" charset="-78"/>
          </a:endParaRPr>
        </a:p>
      </dgm:t>
    </dgm:pt>
    <dgm:pt modelId="{42DE5321-DEF0-4177-B986-8C6EA4323C6E}">
      <dgm:prSet phldrT="[Text]"/>
      <dgm:spPr/>
      <dgm:t>
        <a:bodyPr/>
        <a:lstStyle/>
        <a:p>
          <a:pPr rtl="1"/>
          <a:r>
            <a:rPr lang="ar-SA" dirty="0">
              <a:cs typeface="PT Bold Heading" panose="02010400000000000000" pitchFamily="2" charset="-78"/>
            </a:rPr>
            <a:t>ستتحسن كثافة الطاقة الأولية خلال الفترة 2014-2030 </a:t>
          </a:r>
          <a:r>
            <a:rPr lang="ar-SA" dirty="0">
              <a:solidFill>
                <a:srgbClr val="FF0000"/>
              </a:solidFill>
              <a:cs typeface="PT Bold Heading" panose="02010400000000000000" pitchFamily="2" charset="-78"/>
            </a:rPr>
            <a:t>بأكثر من 30% </a:t>
          </a:r>
          <a:r>
            <a:rPr lang="ar-SA" dirty="0">
              <a:cs typeface="PT Bold Heading" panose="02010400000000000000" pitchFamily="2" charset="-78"/>
            </a:rPr>
            <a:t>من 0.29 إلى 0.22 </a:t>
          </a:r>
          <a:r>
            <a:rPr lang="ar-SA" dirty="0" err="1">
              <a:cs typeface="PT Bold Heading" panose="02010400000000000000" pitchFamily="2" charset="-78"/>
            </a:rPr>
            <a:t>ك.م.ن</a:t>
          </a:r>
          <a:r>
            <a:rPr lang="ar-SA" dirty="0">
              <a:cs typeface="PT Bold Heading" panose="02010400000000000000" pitchFamily="2" charset="-78"/>
            </a:rPr>
            <a:t>/</a:t>
          </a:r>
          <a:r>
            <a:rPr lang="en-US" dirty="0">
              <a:cs typeface="PT Bold Heading" panose="02010400000000000000" pitchFamily="2" charset="-78"/>
            </a:rPr>
            <a:t> </a:t>
          </a:r>
          <a:r>
            <a:rPr lang="ar-SA" dirty="0">
              <a:cs typeface="PT Bold Heading" panose="02010400000000000000" pitchFamily="2" charset="-78"/>
            </a:rPr>
            <a:t>الدولار، وستزداد الكفاءة الوسطية لمحطات التوليد بشكل معتبر من 36% إلى 49%، كما ستتراجع فواقد النقل والتوزيع في قطاع الكهرباء من 16.5% إلى 9%. أما الكفاءة الكلية لنظام الطاقة (النسبة بين الطاقة النهائية والأولية) فستنمو من 61% لأكثر من 68% ما يؤشر لنجاعة إجراءات خفض الهدر وزيادة كفاءة عمليات التحول </a:t>
          </a:r>
          <a:r>
            <a:rPr lang="ar-SA" dirty="0" err="1">
              <a:cs typeface="PT Bold Heading" panose="02010400000000000000" pitchFamily="2" charset="-78"/>
            </a:rPr>
            <a:t>الطاقي</a:t>
          </a:r>
          <a:endParaRPr lang="en-US" dirty="0">
            <a:cs typeface="PT Bold Heading" panose="02010400000000000000" pitchFamily="2" charset="-78"/>
          </a:endParaRPr>
        </a:p>
      </dgm:t>
    </dgm:pt>
    <dgm:pt modelId="{1DB028CB-C94D-4BB3-97A9-FF236AB5F8A1}" type="parTrans" cxnId="{B2CE0B03-3A6E-44F3-B0D4-19FB513D57AF}">
      <dgm:prSet/>
      <dgm:spPr/>
      <dgm:t>
        <a:bodyPr/>
        <a:lstStyle/>
        <a:p>
          <a:endParaRPr lang="en-US">
            <a:cs typeface="PT Bold Heading" panose="02010400000000000000" pitchFamily="2" charset="-78"/>
          </a:endParaRPr>
        </a:p>
      </dgm:t>
    </dgm:pt>
    <dgm:pt modelId="{97C06A64-FE8C-429B-A737-43645E457FF9}" type="sibTrans" cxnId="{B2CE0B03-3A6E-44F3-B0D4-19FB513D57AF}">
      <dgm:prSet/>
      <dgm:spPr/>
      <dgm:t>
        <a:bodyPr/>
        <a:lstStyle/>
        <a:p>
          <a:endParaRPr lang="en-US">
            <a:cs typeface="PT Bold Heading" panose="02010400000000000000" pitchFamily="2" charset="-78"/>
          </a:endParaRPr>
        </a:p>
      </dgm:t>
    </dgm:pt>
    <dgm:pt modelId="{179E1130-FF48-42E5-A661-C3EA3A27F6E5}">
      <dgm:prSet phldrT="[Text]"/>
      <dgm:spPr/>
      <dgm:t>
        <a:bodyPr/>
        <a:lstStyle/>
        <a:p>
          <a:r>
            <a:rPr lang="ar-SA" b="1">
              <a:solidFill>
                <a:schemeClr val="accent6">
                  <a:lumMod val="50000"/>
                </a:schemeClr>
              </a:solidFill>
              <a:cs typeface="PT Bold Heading" panose="02010400000000000000" pitchFamily="2" charset="-78"/>
            </a:rPr>
            <a:t>زيادة مساهمة الطاقات المتجددة</a:t>
          </a:r>
          <a:endParaRPr lang="en-US">
            <a:solidFill>
              <a:schemeClr val="accent6">
                <a:lumMod val="50000"/>
              </a:schemeClr>
            </a:solidFill>
            <a:cs typeface="PT Bold Heading" panose="02010400000000000000" pitchFamily="2" charset="-78"/>
          </a:endParaRPr>
        </a:p>
      </dgm:t>
    </dgm:pt>
    <dgm:pt modelId="{A845E4D0-1578-4C50-8DC1-131B0A5E8AF5}" type="parTrans" cxnId="{7A7A6194-96AC-47C1-89D6-36D24361989E}">
      <dgm:prSet/>
      <dgm:spPr/>
      <dgm:t>
        <a:bodyPr/>
        <a:lstStyle/>
        <a:p>
          <a:endParaRPr lang="en-US">
            <a:cs typeface="PT Bold Heading" panose="02010400000000000000" pitchFamily="2" charset="-78"/>
          </a:endParaRPr>
        </a:p>
      </dgm:t>
    </dgm:pt>
    <dgm:pt modelId="{A34709C1-F109-4896-B928-DF5A8C2CE411}" type="sibTrans" cxnId="{7A7A6194-96AC-47C1-89D6-36D24361989E}">
      <dgm:prSet/>
      <dgm:spPr/>
      <dgm:t>
        <a:bodyPr/>
        <a:lstStyle/>
        <a:p>
          <a:endParaRPr lang="en-US">
            <a:cs typeface="PT Bold Heading" panose="02010400000000000000" pitchFamily="2" charset="-78"/>
          </a:endParaRPr>
        </a:p>
      </dgm:t>
    </dgm:pt>
    <dgm:pt modelId="{E149E5C0-FB48-4FD2-8ECD-D6D963562759}">
      <dgm:prSet phldrT="[Text]"/>
      <dgm:spPr/>
      <dgm:t>
        <a:bodyPr/>
        <a:lstStyle/>
        <a:p>
          <a:pPr rtl="1"/>
          <a:r>
            <a:rPr lang="ar-SA">
              <a:cs typeface="PT Bold Heading" panose="02010400000000000000" pitchFamily="2" charset="-78"/>
            </a:rPr>
            <a:t>ستزداد نسبة مساهمة الطاقات المتجددة بشكل معتبر </a:t>
          </a:r>
          <a:r>
            <a:rPr lang="ar-SA">
              <a:solidFill>
                <a:srgbClr val="FF0000"/>
              </a:solidFill>
              <a:cs typeface="PT Bold Heading" panose="02010400000000000000" pitchFamily="2" charset="-78"/>
            </a:rPr>
            <a:t>لتصل إلى 12.4% من الكهرباء المولدة </a:t>
          </a:r>
          <a:r>
            <a:rPr lang="ar-SA">
              <a:cs typeface="PT Bold Heading" panose="02010400000000000000" pitchFamily="2" charset="-78"/>
            </a:rPr>
            <a:t>بزيادة ثلاثة أضعاف ما كانت عليه بداية الدراسة، كما ستتضاعف حصتها في مجمل الطاقة النهائية ثلاث مرات لتصل إلى 2.8%.</a:t>
          </a:r>
          <a:endParaRPr lang="en-US">
            <a:cs typeface="PT Bold Heading" panose="02010400000000000000" pitchFamily="2" charset="-78"/>
          </a:endParaRPr>
        </a:p>
      </dgm:t>
    </dgm:pt>
    <dgm:pt modelId="{32C18447-31D7-438E-93FA-CBCB3E876346}" type="parTrans" cxnId="{C2DDE92C-992C-4416-A5D5-3A15C44FEC24}">
      <dgm:prSet/>
      <dgm:spPr/>
      <dgm:t>
        <a:bodyPr/>
        <a:lstStyle/>
        <a:p>
          <a:endParaRPr lang="en-US">
            <a:cs typeface="PT Bold Heading" panose="02010400000000000000" pitchFamily="2" charset="-78"/>
          </a:endParaRPr>
        </a:p>
      </dgm:t>
    </dgm:pt>
    <dgm:pt modelId="{CDAC9B0B-CCC8-4349-B81F-85B71A007370}" type="sibTrans" cxnId="{C2DDE92C-992C-4416-A5D5-3A15C44FEC24}">
      <dgm:prSet/>
      <dgm:spPr/>
      <dgm:t>
        <a:bodyPr/>
        <a:lstStyle/>
        <a:p>
          <a:endParaRPr lang="en-US">
            <a:cs typeface="PT Bold Heading" panose="02010400000000000000" pitchFamily="2" charset="-78"/>
          </a:endParaRPr>
        </a:p>
      </dgm:t>
    </dgm:pt>
    <dgm:pt modelId="{1ADF1E38-2127-44D2-A1CC-1D233525DDFC}">
      <dgm:prSet phldrT="[Text]"/>
      <dgm:spPr/>
      <dgm:t>
        <a:bodyPr/>
        <a:lstStyle/>
        <a:p>
          <a:pPr rtl="1"/>
          <a:r>
            <a:rPr lang="ar-SA" dirty="0">
              <a:cs typeface="PT Bold Heading" panose="02010400000000000000" pitchFamily="2" charset="-78"/>
            </a:rPr>
            <a:t>سيكتمل وصول </a:t>
          </a:r>
          <a:r>
            <a:rPr lang="ar-SA" dirty="0">
              <a:solidFill>
                <a:srgbClr val="FF0000"/>
              </a:solidFill>
              <a:cs typeface="PT Bold Heading" panose="02010400000000000000" pitchFamily="2" charset="-78"/>
            </a:rPr>
            <a:t>جميع السكان </a:t>
          </a:r>
          <a:r>
            <a:rPr lang="ar-SA" dirty="0">
              <a:cs typeface="PT Bold Heading" panose="02010400000000000000" pitchFamily="2" charset="-78"/>
            </a:rPr>
            <a:t>إلى الشبكة العامة للكهرباء وستزداد حصة الفرد من الكهرباء لتصل 3500 </a:t>
          </a:r>
          <a:r>
            <a:rPr lang="ar-SA" dirty="0" err="1">
              <a:cs typeface="PT Bold Heading" panose="02010400000000000000" pitchFamily="2" charset="-78"/>
            </a:rPr>
            <a:t>ك.و.س</a:t>
          </a:r>
          <a:r>
            <a:rPr lang="ar-SA" dirty="0">
              <a:cs typeface="PT Bold Heading" panose="02010400000000000000" pitchFamily="2" charset="-78"/>
            </a:rPr>
            <a:t> متجاوزةً الوسطي العالمي الحالي، كما ستزداد حصة الفرد من الطاقة النهائية لتصل إلى 1.4 </a:t>
          </a:r>
          <a:r>
            <a:rPr lang="ar-SA" dirty="0" err="1">
              <a:cs typeface="PT Bold Heading" panose="02010400000000000000" pitchFamily="2" charset="-78"/>
            </a:rPr>
            <a:t>ط.م.ن</a:t>
          </a:r>
          <a:r>
            <a:rPr lang="ar-SA" dirty="0">
              <a:cs typeface="PT Bold Heading" panose="02010400000000000000" pitchFamily="2" charset="-78"/>
            </a:rPr>
            <a:t>، أما نصيب الفرد من الناتج المحلي الإجمالي فسيرتفع ليصل إلى 9300 دولار مقترباً من الوسطي العالمي الحالي. </a:t>
          </a:r>
          <a:endParaRPr lang="en-US" dirty="0">
            <a:cs typeface="PT Bold Heading" panose="02010400000000000000" pitchFamily="2" charset="-78"/>
          </a:endParaRPr>
        </a:p>
      </dgm:t>
    </dgm:pt>
    <dgm:pt modelId="{F68DF70A-258E-4406-81B1-0CA3D17BE144}" type="parTrans" cxnId="{366CF6B9-14C4-447A-B106-AB71B4AF222C}">
      <dgm:prSet/>
      <dgm:spPr/>
      <dgm:t>
        <a:bodyPr/>
        <a:lstStyle/>
        <a:p>
          <a:endParaRPr lang="en-US">
            <a:cs typeface="PT Bold Heading" panose="02010400000000000000" pitchFamily="2" charset="-78"/>
          </a:endParaRPr>
        </a:p>
      </dgm:t>
    </dgm:pt>
    <dgm:pt modelId="{6DC88E9E-4891-4FBB-BC66-12C443171F8F}" type="sibTrans" cxnId="{366CF6B9-14C4-447A-B106-AB71B4AF222C}">
      <dgm:prSet/>
      <dgm:spPr/>
      <dgm:t>
        <a:bodyPr/>
        <a:lstStyle/>
        <a:p>
          <a:endParaRPr lang="en-US">
            <a:cs typeface="PT Bold Heading" panose="02010400000000000000" pitchFamily="2" charset="-78"/>
          </a:endParaRPr>
        </a:p>
      </dgm:t>
    </dgm:pt>
    <dgm:pt modelId="{E2BBE14D-BADA-4365-A93C-C31DCD7080C9}">
      <dgm:prSet phldrT="[Text]"/>
      <dgm:spPr/>
      <dgm:t>
        <a:bodyPr/>
        <a:lstStyle/>
        <a:p>
          <a:r>
            <a:rPr lang="ar-SY" b="1">
              <a:solidFill>
                <a:schemeClr val="accent6">
                  <a:lumMod val="50000"/>
                </a:schemeClr>
              </a:solidFill>
              <a:cs typeface="PT Bold Heading" panose="02010400000000000000" pitchFamily="2" charset="-78"/>
            </a:rPr>
            <a:t>ضمان </a:t>
          </a:r>
          <a:r>
            <a:rPr lang="ar-SA" b="1">
              <a:solidFill>
                <a:schemeClr val="accent6">
                  <a:lumMod val="50000"/>
                </a:schemeClr>
              </a:solidFill>
              <a:cs typeface="PT Bold Heading" panose="02010400000000000000" pitchFamily="2" charset="-78"/>
            </a:rPr>
            <a:t>الوصول الميسر للخدمات الطاقية الحديثة</a:t>
          </a:r>
          <a:endParaRPr lang="en-US">
            <a:solidFill>
              <a:schemeClr val="accent6">
                <a:lumMod val="50000"/>
              </a:schemeClr>
            </a:solidFill>
            <a:cs typeface="PT Bold Heading" panose="02010400000000000000" pitchFamily="2" charset="-78"/>
          </a:endParaRPr>
        </a:p>
      </dgm:t>
    </dgm:pt>
    <dgm:pt modelId="{8C9A954E-83F0-4877-A103-94591A4D5CEA}" type="sibTrans" cxnId="{542AEEE8-09AD-45C0-A1F5-DEF92315D194}">
      <dgm:prSet/>
      <dgm:spPr/>
      <dgm:t>
        <a:bodyPr/>
        <a:lstStyle/>
        <a:p>
          <a:endParaRPr lang="en-US">
            <a:cs typeface="PT Bold Heading" panose="02010400000000000000" pitchFamily="2" charset="-78"/>
          </a:endParaRPr>
        </a:p>
      </dgm:t>
    </dgm:pt>
    <dgm:pt modelId="{8B30C604-0263-4D8E-AB8C-7E54BBE2A1CC}" type="parTrans" cxnId="{542AEEE8-09AD-45C0-A1F5-DEF92315D194}">
      <dgm:prSet/>
      <dgm:spPr/>
      <dgm:t>
        <a:bodyPr/>
        <a:lstStyle/>
        <a:p>
          <a:endParaRPr lang="en-US">
            <a:cs typeface="PT Bold Heading" panose="02010400000000000000" pitchFamily="2" charset="-78"/>
          </a:endParaRPr>
        </a:p>
      </dgm:t>
    </dgm:pt>
    <dgm:pt modelId="{5DC4C10E-FAF8-4463-82F3-77D1D7E93F98}" type="pres">
      <dgm:prSet presAssocID="{C11D63E0-450D-442C-A8A8-717FBFC16A35}" presName="Name0" presStyleCnt="0">
        <dgm:presLayoutVars>
          <dgm:chMax val="7"/>
          <dgm:chPref val="7"/>
          <dgm:dir/>
          <dgm:animOne val="branch"/>
          <dgm:animLvl val="lvl"/>
        </dgm:presLayoutVars>
      </dgm:prSet>
      <dgm:spPr/>
    </dgm:pt>
    <dgm:pt modelId="{E28F9A96-2078-4D26-AA22-63F9EC020C20}" type="pres">
      <dgm:prSet presAssocID="{179E1130-FF48-42E5-A661-C3EA3A27F6E5}" presName="ParentComposite" presStyleCnt="0"/>
      <dgm:spPr/>
    </dgm:pt>
    <dgm:pt modelId="{2B3FBE71-EF6C-4D57-A51E-D80629A5980C}" type="pres">
      <dgm:prSet presAssocID="{179E1130-FF48-42E5-A661-C3EA3A27F6E5}" presName="Chord" presStyleLbl="bgShp" presStyleIdx="0" presStyleCnt="3"/>
      <dgm:spPr/>
    </dgm:pt>
    <dgm:pt modelId="{8525D616-73BC-43DD-9F5B-AFEF9BA7F45B}" type="pres">
      <dgm:prSet presAssocID="{179E1130-FF48-42E5-A661-C3EA3A27F6E5}" presName="Pie" presStyleLbl="alignNode1" presStyleIdx="0" presStyleCnt="3"/>
      <dgm:spPr/>
    </dgm:pt>
    <dgm:pt modelId="{A56D055C-9B41-468D-9718-49CC29ABBD3D}" type="pres">
      <dgm:prSet presAssocID="{179E1130-FF48-42E5-A661-C3EA3A27F6E5}" presName="Parent" presStyleLbl="revTx" presStyleIdx="0" presStyleCnt="6">
        <dgm:presLayoutVars>
          <dgm:chMax val="1"/>
          <dgm:chPref val="1"/>
          <dgm:bulletEnabled val="1"/>
        </dgm:presLayoutVars>
      </dgm:prSet>
      <dgm:spPr/>
    </dgm:pt>
    <dgm:pt modelId="{189B02D7-17C7-41C7-9F2D-D4A0FC9EAEBF}" type="pres">
      <dgm:prSet presAssocID="{CDAC9B0B-CCC8-4349-B81F-85B71A007370}" presName="negSibTrans" presStyleCnt="0"/>
      <dgm:spPr/>
    </dgm:pt>
    <dgm:pt modelId="{E3C9496F-18FB-4FAF-A31B-1DF5A2DC3677}" type="pres">
      <dgm:prSet presAssocID="{179E1130-FF48-42E5-A661-C3EA3A27F6E5}" presName="composite" presStyleCnt="0"/>
      <dgm:spPr/>
    </dgm:pt>
    <dgm:pt modelId="{0EBC3A8A-A8F8-46A3-9205-7E12EA62B8E2}" type="pres">
      <dgm:prSet presAssocID="{179E1130-FF48-42E5-A661-C3EA3A27F6E5}" presName="Child" presStyleLbl="revTx" presStyleIdx="1" presStyleCnt="6">
        <dgm:presLayoutVars>
          <dgm:chMax val="0"/>
          <dgm:chPref val="0"/>
          <dgm:bulletEnabled val="1"/>
        </dgm:presLayoutVars>
      </dgm:prSet>
      <dgm:spPr/>
    </dgm:pt>
    <dgm:pt modelId="{77F6AF9F-DCFF-4CE9-908E-0245A77FFF18}" type="pres">
      <dgm:prSet presAssocID="{A34709C1-F109-4896-B928-DF5A8C2CE411}" presName="sibTrans" presStyleCnt="0"/>
      <dgm:spPr/>
    </dgm:pt>
    <dgm:pt modelId="{614CA928-1B79-4FFE-9973-109AA3CB6074}" type="pres">
      <dgm:prSet presAssocID="{A5FB4474-A77B-4B00-806E-FC8A9D7585BF}" presName="ParentComposite" presStyleCnt="0"/>
      <dgm:spPr/>
    </dgm:pt>
    <dgm:pt modelId="{7FFB8609-42F9-4DB7-8405-09393DE858BC}" type="pres">
      <dgm:prSet presAssocID="{A5FB4474-A77B-4B00-806E-FC8A9D7585BF}" presName="Chord" presStyleLbl="bgShp" presStyleIdx="1" presStyleCnt="3"/>
      <dgm:spPr/>
    </dgm:pt>
    <dgm:pt modelId="{9DDAC885-CA79-4605-AB75-DCE690E59C5F}" type="pres">
      <dgm:prSet presAssocID="{A5FB4474-A77B-4B00-806E-FC8A9D7585BF}" presName="Pie" presStyleLbl="alignNode1" presStyleIdx="1" presStyleCnt="3"/>
      <dgm:spPr/>
    </dgm:pt>
    <dgm:pt modelId="{E5884286-ED72-4DDC-BD57-564D8373CE38}" type="pres">
      <dgm:prSet presAssocID="{A5FB4474-A77B-4B00-806E-FC8A9D7585BF}" presName="Parent" presStyleLbl="revTx" presStyleIdx="2" presStyleCnt="6">
        <dgm:presLayoutVars>
          <dgm:chMax val="1"/>
          <dgm:chPref val="1"/>
          <dgm:bulletEnabled val="1"/>
        </dgm:presLayoutVars>
      </dgm:prSet>
      <dgm:spPr/>
    </dgm:pt>
    <dgm:pt modelId="{CCA00818-75BB-48EE-8970-5864B41370CD}" type="pres">
      <dgm:prSet presAssocID="{97C06A64-FE8C-429B-A737-43645E457FF9}" presName="negSibTrans" presStyleCnt="0"/>
      <dgm:spPr/>
    </dgm:pt>
    <dgm:pt modelId="{5D564491-9A50-4967-B6D1-8C3A2E1228C3}" type="pres">
      <dgm:prSet presAssocID="{A5FB4474-A77B-4B00-806E-FC8A9D7585BF}" presName="composite" presStyleCnt="0"/>
      <dgm:spPr/>
    </dgm:pt>
    <dgm:pt modelId="{732F0D40-274C-40FD-9B7D-41AFD279C13E}" type="pres">
      <dgm:prSet presAssocID="{A5FB4474-A77B-4B00-806E-FC8A9D7585BF}" presName="Child" presStyleLbl="revTx" presStyleIdx="3" presStyleCnt="6">
        <dgm:presLayoutVars>
          <dgm:chMax val="0"/>
          <dgm:chPref val="0"/>
          <dgm:bulletEnabled val="1"/>
        </dgm:presLayoutVars>
      </dgm:prSet>
      <dgm:spPr/>
    </dgm:pt>
    <dgm:pt modelId="{6C926F94-0EE4-4480-80E8-A73603F4BA38}" type="pres">
      <dgm:prSet presAssocID="{594F31C7-76B2-400D-9416-EA71D9958126}" presName="sibTrans" presStyleCnt="0"/>
      <dgm:spPr/>
    </dgm:pt>
    <dgm:pt modelId="{E9248B9B-692B-4863-9602-9234D38AE035}" type="pres">
      <dgm:prSet presAssocID="{E2BBE14D-BADA-4365-A93C-C31DCD7080C9}" presName="ParentComposite" presStyleCnt="0"/>
      <dgm:spPr/>
    </dgm:pt>
    <dgm:pt modelId="{AAD72609-D468-48C6-BBC3-D05C69D3CCD8}" type="pres">
      <dgm:prSet presAssocID="{E2BBE14D-BADA-4365-A93C-C31DCD7080C9}" presName="Chord" presStyleLbl="bgShp" presStyleIdx="2" presStyleCnt="3"/>
      <dgm:spPr/>
    </dgm:pt>
    <dgm:pt modelId="{5B45073C-0568-4D35-A83E-67BCA340D16A}" type="pres">
      <dgm:prSet presAssocID="{E2BBE14D-BADA-4365-A93C-C31DCD7080C9}" presName="Pie" presStyleLbl="alignNode1" presStyleIdx="2" presStyleCnt="3"/>
      <dgm:spPr/>
    </dgm:pt>
    <dgm:pt modelId="{47F0338A-0ECE-4B83-8F31-50458F922E1E}" type="pres">
      <dgm:prSet presAssocID="{E2BBE14D-BADA-4365-A93C-C31DCD7080C9}" presName="Parent" presStyleLbl="revTx" presStyleIdx="4" presStyleCnt="6">
        <dgm:presLayoutVars>
          <dgm:chMax val="1"/>
          <dgm:chPref val="1"/>
          <dgm:bulletEnabled val="1"/>
        </dgm:presLayoutVars>
      </dgm:prSet>
      <dgm:spPr/>
    </dgm:pt>
    <dgm:pt modelId="{C9D5B707-3FE2-475E-B00C-AD543BB9E13A}" type="pres">
      <dgm:prSet presAssocID="{6DC88E9E-4891-4FBB-BC66-12C443171F8F}" presName="negSibTrans" presStyleCnt="0"/>
      <dgm:spPr/>
    </dgm:pt>
    <dgm:pt modelId="{12571271-4DBC-492A-AEB3-C30F25702834}" type="pres">
      <dgm:prSet presAssocID="{E2BBE14D-BADA-4365-A93C-C31DCD7080C9}" presName="composite" presStyleCnt="0"/>
      <dgm:spPr/>
    </dgm:pt>
    <dgm:pt modelId="{4F4CC3F1-DE0F-40DB-A06A-BB2B8803CFA6}" type="pres">
      <dgm:prSet presAssocID="{E2BBE14D-BADA-4365-A93C-C31DCD7080C9}" presName="Child" presStyleLbl="revTx" presStyleIdx="5" presStyleCnt="6">
        <dgm:presLayoutVars>
          <dgm:chMax val="0"/>
          <dgm:chPref val="0"/>
          <dgm:bulletEnabled val="1"/>
        </dgm:presLayoutVars>
      </dgm:prSet>
      <dgm:spPr/>
    </dgm:pt>
  </dgm:ptLst>
  <dgm:cxnLst>
    <dgm:cxn modelId="{5B2AB800-8E99-43E2-B928-0C1F86435737}" type="presOf" srcId="{E149E5C0-FB48-4FD2-8ECD-D6D963562759}" destId="{0EBC3A8A-A8F8-46A3-9205-7E12EA62B8E2}" srcOrd="0" destOrd="0" presId="urn:microsoft.com/office/officeart/2009/3/layout/PieProcess"/>
    <dgm:cxn modelId="{B2CE0B03-3A6E-44F3-B0D4-19FB513D57AF}" srcId="{A5FB4474-A77B-4B00-806E-FC8A9D7585BF}" destId="{42DE5321-DEF0-4177-B986-8C6EA4323C6E}" srcOrd="0" destOrd="0" parTransId="{1DB028CB-C94D-4BB3-97A9-FF236AB5F8A1}" sibTransId="{97C06A64-FE8C-429B-A737-43645E457FF9}"/>
    <dgm:cxn modelId="{42F6D128-D9B4-46C3-946E-6C93B39DC3EC}" type="presOf" srcId="{42DE5321-DEF0-4177-B986-8C6EA4323C6E}" destId="{732F0D40-274C-40FD-9B7D-41AFD279C13E}" srcOrd="0" destOrd="0" presId="urn:microsoft.com/office/officeart/2009/3/layout/PieProcess"/>
    <dgm:cxn modelId="{C2DDE92C-992C-4416-A5D5-3A15C44FEC24}" srcId="{179E1130-FF48-42E5-A661-C3EA3A27F6E5}" destId="{E149E5C0-FB48-4FD2-8ECD-D6D963562759}" srcOrd="0" destOrd="0" parTransId="{32C18447-31D7-438E-93FA-CBCB3E876346}" sibTransId="{CDAC9B0B-CCC8-4349-B81F-85B71A007370}"/>
    <dgm:cxn modelId="{63AB1D31-9434-41F2-9E39-573E6BF3AE9F}" type="presOf" srcId="{A5FB4474-A77B-4B00-806E-FC8A9D7585BF}" destId="{E5884286-ED72-4DDC-BD57-564D8373CE38}" srcOrd="0" destOrd="0" presId="urn:microsoft.com/office/officeart/2009/3/layout/PieProcess"/>
    <dgm:cxn modelId="{E0ECE672-9570-4E00-AEAC-82CBCDDDE7C2}" type="presOf" srcId="{C11D63E0-450D-442C-A8A8-717FBFC16A35}" destId="{5DC4C10E-FAF8-4463-82F3-77D1D7E93F98}" srcOrd="0" destOrd="0" presId="urn:microsoft.com/office/officeart/2009/3/layout/PieProcess"/>
    <dgm:cxn modelId="{8CA5337B-8F05-432D-BCE5-435E44A04B95}" type="presOf" srcId="{1ADF1E38-2127-44D2-A1CC-1D233525DDFC}" destId="{4F4CC3F1-DE0F-40DB-A06A-BB2B8803CFA6}" srcOrd="0" destOrd="0" presId="urn:microsoft.com/office/officeart/2009/3/layout/PieProcess"/>
    <dgm:cxn modelId="{7A7A6194-96AC-47C1-89D6-36D24361989E}" srcId="{C11D63E0-450D-442C-A8A8-717FBFC16A35}" destId="{179E1130-FF48-42E5-A661-C3EA3A27F6E5}" srcOrd="0" destOrd="0" parTransId="{A845E4D0-1578-4C50-8DC1-131B0A5E8AF5}" sibTransId="{A34709C1-F109-4896-B928-DF5A8C2CE411}"/>
    <dgm:cxn modelId="{72AEF2AD-10F6-4BE0-9AAD-6D98CCCFBA41}" type="presOf" srcId="{E2BBE14D-BADA-4365-A93C-C31DCD7080C9}" destId="{47F0338A-0ECE-4B83-8F31-50458F922E1E}" srcOrd="0" destOrd="0" presId="urn:microsoft.com/office/officeart/2009/3/layout/PieProcess"/>
    <dgm:cxn modelId="{A08E6BB3-255D-4F56-95CF-D0CD6955690D}" type="presOf" srcId="{179E1130-FF48-42E5-A661-C3EA3A27F6E5}" destId="{A56D055C-9B41-468D-9718-49CC29ABBD3D}" srcOrd="0" destOrd="0" presId="urn:microsoft.com/office/officeart/2009/3/layout/PieProcess"/>
    <dgm:cxn modelId="{366CF6B9-14C4-447A-B106-AB71B4AF222C}" srcId="{E2BBE14D-BADA-4365-A93C-C31DCD7080C9}" destId="{1ADF1E38-2127-44D2-A1CC-1D233525DDFC}" srcOrd="0" destOrd="0" parTransId="{F68DF70A-258E-4406-81B1-0CA3D17BE144}" sibTransId="{6DC88E9E-4891-4FBB-BC66-12C443171F8F}"/>
    <dgm:cxn modelId="{918C67C2-73E1-4606-A81D-0B90B1773782}" srcId="{C11D63E0-450D-442C-A8A8-717FBFC16A35}" destId="{A5FB4474-A77B-4B00-806E-FC8A9D7585BF}" srcOrd="1" destOrd="0" parTransId="{EE9C2348-C5E7-4174-BB9B-443DCDD2DEB8}" sibTransId="{594F31C7-76B2-400D-9416-EA71D9958126}"/>
    <dgm:cxn modelId="{542AEEE8-09AD-45C0-A1F5-DEF92315D194}" srcId="{C11D63E0-450D-442C-A8A8-717FBFC16A35}" destId="{E2BBE14D-BADA-4365-A93C-C31DCD7080C9}" srcOrd="2" destOrd="0" parTransId="{8B30C604-0263-4D8E-AB8C-7E54BBE2A1CC}" sibTransId="{8C9A954E-83F0-4877-A103-94591A4D5CEA}"/>
    <dgm:cxn modelId="{A8AFACE6-64A8-4BE8-869D-AC499346803F}" type="presParOf" srcId="{5DC4C10E-FAF8-4463-82F3-77D1D7E93F98}" destId="{E28F9A96-2078-4D26-AA22-63F9EC020C20}" srcOrd="0" destOrd="0" presId="urn:microsoft.com/office/officeart/2009/3/layout/PieProcess"/>
    <dgm:cxn modelId="{9F01A987-E5E2-43CB-81A0-B2E0D9756744}" type="presParOf" srcId="{E28F9A96-2078-4D26-AA22-63F9EC020C20}" destId="{2B3FBE71-EF6C-4D57-A51E-D80629A5980C}" srcOrd="0" destOrd="0" presId="urn:microsoft.com/office/officeart/2009/3/layout/PieProcess"/>
    <dgm:cxn modelId="{2D7B452D-0C09-4423-A816-F09EE94A4388}" type="presParOf" srcId="{E28F9A96-2078-4D26-AA22-63F9EC020C20}" destId="{8525D616-73BC-43DD-9F5B-AFEF9BA7F45B}" srcOrd="1" destOrd="0" presId="urn:microsoft.com/office/officeart/2009/3/layout/PieProcess"/>
    <dgm:cxn modelId="{26652F0B-C691-459A-82BB-E291728B8415}" type="presParOf" srcId="{E28F9A96-2078-4D26-AA22-63F9EC020C20}" destId="{A56D055C-9B41-468D-9718-49CC29ABBD3D}" srcOrd="2" destOrd="0" presId="urn:microsoft.com/office/officeart/2009/3/layout/PieProcess"/>
    <dgm:cxn modelId="{6906D4ED-B1BD-449B-BACA-E0A3CA211E14}" type="presParOf" srcId="{5DC4C10E-FAF8-4463-82F3-77D1D7E93F98}" destId="{189B02D7-17C7-41C7-9F2D-D4A0FC9EAEBF}" srcOrd="1" destOrd="0" presId="urn:microsoft.com/office/officeart/2009/3/layout/PieProcess"/>
    <dgm:cxn modelId="{F66A7DB0-EA5A-46E1-B377-0D056599DA0E}" type="presParOf" srcId="{5DC4C10E-FAF8-4463-82F3-77D1D7E93F98}" destId="{E3C9496F-18FB-4FAF-A31B-1DF5A2DC3677}" srcOrd="2" destOrd="0" presId="urn:microsoft.com/office/officeart/2009/3/layout/PieProcess"/>
    <dgm:cxn modelId="{01D3EEC4-D301-4879-B248-3D6E08514FDF}" type="presParOf" srcId="{E3C9496F-18FB-4FAF-A31B-1DF5A2DC3677}" destId="{0EBC3A8A-A8F8-46A3-9205-7E12EA62B8E2}" srcOrd="0" destOrd="0" presId="urn:microsoft.com/office/officeart/2009/3/layout/PieProcess"/>
    <dgm:cxn modelId="{D1A0305B-E44C-49CC-9BE5-0695D3485AD3}" type="presParOf" srcId="{5DC4C10E-FAF8-4463-82F3-77D1D7E93F98}" destId="{77F6AF9F-DCFF-4CE9-908E-0245A77FFF18}" srcOrd="3" destOrd="0" presId="urn:microsoft.com/office/officeart/2009/3/layout/PieProcess"/>
    <dgm:cxn modelId="{E4DB6055-FEE9-44FA-A872-9BB06C4173E3}" type="presParOf" srcId="{5DC4C10E-FAF8-4463-82F3-77D1D7E93F98}" destId="{614CA928-1B79-4FFE-9973-109AA3CB6074}" srcOrd="4" destOrd="0" presId="urn:microsoft.com/office/officeart/2009/3/layout/PieProcess"/>
    <dgm:cxn modelId="{546D9302-1388-4D46-A1F5-6020919088E2}" type="presParOf" srcId="{614CA928-1B79-4FFE-9973-109AA3CB6074}" destId="{7FFB8609-42F9-4DB7-8405-09393DE858BC}" srcOrd="0" destOrd="0" presId="urn:microsoft.com/office/officeart/2009/3/layout/PieProcess"/>
    <dgm:cxn modelId="{ACCF99F4-E562-4FDC-903D-E17B43BF105B}" type="presParOf" srcId="{614CA928-1B79-4FFE-9973-109AA3CB6074}" destId="{9DDAC885-CA79-4605-AB75-DCE690E59C5F}" srcOrd="1" destOrd="0" presId="urn:microsoft.com/office/officeart/2009/3/layout/PieProcess"/>
    <dgm:cxn modelId="{F76475C0-6291-4810-8DFA-EB9A86B00A49}" type="presParOf" srcId="{614CA928-1B79-4FFE-9973-109AA3CB6074}" destId="{E5884286-ED72-4DDC-BD57-564D8373CE38}" srcOrd="2" destOrd="0" presId="urn:microsoft.com/office/officeart/2009/3/layout/PieProcess"/>
    <dgm:cxn modelId="{0B88A146-233A-407F-AFB4-809D75BC61A7}" type="presParOf" srcId="{5DC4C10E-FAF8-4463-82F3-77D1D7E93F98}" destId="{CCA00818-75BB-48EE-8970-5864B41370CD}" srcOrd="5" destOrd="0" presId="urn:microsoft.com/office/officeart/2009/3/layout/PieProcess"/>
    <dgm:cxn modelId="{6559F251-2F72-4637-A555-BC8D7B1D3EFE}" type="presParOf" srcId="{5DC4C10E-FAF8-4463-82F3-77D1D7E93F98}" destId="{5D564491-9A50-4967-B6D1-8C3A2E1228C3}" srcOrd="6" destOrd="0" presId="urn:microsoft.com/office/officeart/2009/3/layout/PieProcess"/>
    <dgm:cxn modelId="{0F0ACBB4-5120-4443-B167-BA99F927C18A}" type="presParOf" srcId="{5D564491-9A50-4967-B6D1-8C3A2E1228C3}" destId="{732F0D40-274C-40FD-9B7D-41AFD279C13E}" srcOrd="0" destOrd="0" presId="urn:microsoft.com/office/officeart/2009/3/layout/PieProcess"/>
    <dgm:cxn modelId="{15E2A6BE-AFBC-4746-AC78-978874F0C5AA}" type="presParOf" srcId="{5DC4C10E-FAF8-4463-82F3-77D1D7E93F98}" destId="{6C926F94-0EE4-4480-80E8-A73603F4BA38}" srcOrd="7" destOrd="0" presId="urn:microsoft.com/office/officeart/2009/3/layout/PieProcess"/>
    <dgm:cxn modelId="{8BD66652-8BB6-451D-90C4-8CC9E3E9F16B}" type="presParOf" srcId="{5DC4C10E-FAF8-4463-82F3-77D1D7E93F98}" destId="{E9248B9B-692B-4863-9602-9234D38AE035}" srcOrd="8" destOrd="0" presId="urn:microsoft.com/office/officeart/2009/3/layout/PieProcess"/>
    <dgm:cxn modelId="{98EF44C5-3231-4B71-9ACE-03833D3D93CB}" type="presParOf" srcId="{E9248B9B-692B-4863-9602-9234D38AE035}" destId="{AAD72609-D468-48C6-BBC3-D05C69D3CCD8}" srcOrd="0" destOrd="0" presId="urn:microsoft.com/office/officeart/2009/3/layout/PieProcess"/>
    <dgm:cxn modelId="{DD9CB2A3-3434-4C76-8CC3-61647376974B}" type="presParOf" srcId="{E9248B9B-692B-4863-9602-9234D38AE035}" destId="{5B45073C-0568-4D35-A83E-67BCA340D16A}" srcOrd="1" destOrd="0" presId="urn:microsoft.com/office/officeart/2009/3/layout/PieProcess"/>
    <dgm:cxn modelId="{C7004D7F-67AE-4508-B58A-48F92D0DF27D}" type="presParOf" srcId="{E9248B9B-692B-4863-9602-9234D38AE035}" destId="{47F0338A-0ECE-4B83-8F31-50458F922E1E}" srcOrd="2" destOrd="0" presId="urn:microsoft.com/office/officeart/2009/3/layout/PieProcess"/>
    <dgm:cxn modelId="{A0FAE5AD-C552-42B7-996A-4E26EBB9DAC9}" type="presParOf" srcId="{5DC4C10E-FAF8-4463-82F3-77D1D7E93F98}" destId="{C9D5B707-3FE2-475E-B00C-AD543BB9E13A}" srcOrd="9" destOrd="0" presId="urn:microsoft.com/office/officeart/2009/3/layout/PieProcess"/>
    <dgm:cxn modelId="{F1E88DDC-8F4A-441F-A6DE-DD89573E9081}" type="presParOf" srcId="{5DC4C10E-FAF8-4463-82F3-77D1D7E93F98}" destId="{12571271-4DBC-492A-AEB3-C30F25702834}" srcOrd="10" destOrd="0" presId="urn:microsoft.com/office/officeart/2009/3/layout/PieProcess"/>
    <dgm:cxn modelId="{7ED88D7D-D0F8-4AFF-9F26-DD9391AC0799}" type="presParOf" srcId="{12571271-4DBC-492A-AEB3-C30F25702834}" destId="{4F4CC3F1-DE0F-40DB-A06A-BB2B8803CFA6}"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DC8A88D5-5C19-48A2-8074-1E16966C3E03}"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91843EE6-1BEC-4DAD-A429-31153863081E}">
      <dgm:prSet phldrT="[Text]" custT="1"/>
      <dgm:spPr/>
      <dgm:t>
        <a:bodyPr/>
        <a:lstStyle/>
        <a:p>
          <a:pPr rtl="1">
            <a:spcAft>
              <a:spcPts val="0"/>
            </a:spcAft>
          </a:pPr>
          <a:r>
            <a:rPr lang="ar-SA" sz="1600" b="1" dirty="0">
              <a:latin typeface="Simplified Arabic" panose="02020603050405020304" pitchFamily="18" charset="-78"/>
              <a:cs typeface="Simplified Arabic" panose="02020603050405020304" pitchFamily="18" charset="-78"/>
            </a:rPr>
            <a:t>الدخل المرتفع</a:t>
          </a:r>
          <a:endParaRPr lang="ar-SY" sz="1600" b="1" dirty="0">
            <a:latin typeface="Simplified Arabic" panose="02020603050405020304" pitchFamily="18" charset="-78"/>
            <a:cs typeface="Simplified Arabic" panose="02020603050405020304" pitchFamily="18" charset="-78"/>
          </a:endParaRPr>
        </a:p>
        <a:p>
          <a:pPr rtl="1">
            <a:spcAft>
              <a:spcPts val="0"/>
            </a:spcAft>
          </a:pPr>
          <a:r>
            <a:rPr lang="en-US" sz="1400" b="1" dirty="0">
              <a:latin typeface="Simplified Arabic" panose="02020603050405020304" pitchFamily="18" charset="-78"/>
              <a:cs typeface="Simplified Arabic" panose="02020603050405020304" pitchFamily="18" charset="-78"/>
            </a:rPr>
            <a:t>(High Income)</a:t>
          </a:r>
          <a:r>
            <a:rPr lang="ar-SY" sz="1400" b="1" dirty="0">
              <a:latin typeface="Simplified Arabic" panose="02020603050405020304" pitchFamily="18" charset="-78"/>
              <a:cs typeface="Simplified Arabic" panose="02020603050405020304" pitchFamily="18" charset="-78"/>
            </a:rPr>
            <a:t> </a:t>
          </a:r>
        </a:p>
        <a:p>
          <a:pPr rtl="1">
            <a:spcAft>
              <a:spcPts val="0"/>
            </a:spcAft>
          </a:pPr>
          <a:r>
            <a:rPr lang="ar-SA" sz="1400" b="1" dirty="0">
              <a:latin typeface="Simplified Arabic" panose="02020603050405020304" pitchFamily="18" charset="-78"/>
              <a:cs typeface="Simplified Arabic" panose="02020603050405020304" pitchFamily="18" charset="-78"/>
            </a:rPr>
            <a:t>(أعلى من 12736 دولار للفرد)</a:t>
          </a:r>
          <a:endParaRPr lang="en-US" sz="1400" b="1" dirty="0">
            <a:latin typeface="Simplified Arabic" panose="02020603050405020304" pitchFamily="18" charset="-78"/>
            <a:cs typeface="Simplified Arabic" panose="02020603050405020304" pitchFamily="18" charset="-78"/>
          </a:endParaRPr>
        </a:p>
      </dgm:t>
    </dgm:pt>
    <dgm:pt modelId="{8BE6633F-B14B-479E-8E99-B38F2266ECB7}" type="parTrans" cxnId="{F0EBC250-7BF7-4BE3-A4A1-156E5BA43A01}">
      <dgm:prSet/>
      <dgm:spPr/>
      <dgm:t>
        <a:bodyPr/>
        <a:lstStyle/>
        <a:p>
          <a:endParaRPr lang="en-US" sz="1800" b="1"/>
        </a:p>
      </dgm:t>
    </dgm:pt>
    <dgm:pt modelId="{FE83ADBA-1D37-4D82-877C-FEC3F6EA0877}" type="sibTrans" cxnId="{F0EBC250-7BF7-4BE3-A4A1-156E5BA43A01}">
      <dgm:prSet/>
      <dgm:spPr/>
      <dgm:t>
        <a:bodyPr/>
        <a:lstStyle/>
        <a:p>
          <a:endParaRPr lang="en-US" sz="1800" b="1"/>
        </a:p>
      </dgm:t>
    </dgm:pt>
    <dgm:pt modelId="{E395EE19-45FF-4197-AC98-88FF94048748}">
      <dgm:prSet phldrT="[Text]" custT="1"/>
      <dgm:spPr/>
      <dgm:t>
        <a:bodyPr/>
        <a:lstStyle/>
        <a:p>
          <a:pPr rtl="1"/>
          <a:r>
            <a:rPr lang="ar-SA" sz="1400" b="1" dirty="0">
              <a:latin typeface="Simplified Arabic" panose="02020603050405020304" pitchFamily="18" charset="-78"/>
              <a:cs typeface="Simplified Arabic" panose="02020603050405020304" pitchFamily="18" charset="-78"/>
            </a:rPr>
            <a:t>قطر (90420)، الكويت (55470)، الإمارات (43480)، </a:t>
          </a:r>
          <a:endParaRPr lang="en-US" sz="1400" b="1" dirty="0">
            <a:latin typeface="Simplified Arabic" panose="02020603050405020304" pitchFamily="18" charset="-78"/>
            <a:cs typeface="Simplified Arabic" panose="02020603050405020304" pitchFamily="18" charset="-78"/>
          </a:endParaRPr>
        </a:p>
      </dgm:t>
    </dgm:pt>
    <dgm:pt modelId="{9651D824-A654-4ADA-A2F9-774C42BD22EA}" type="parTrans" cxnId="{00A16D7D-3B97-44D3-B6D6-C253FF1EF3C1}">
      <dgm:prSet/>
      <dgm:spPr/>
      <dgm:t>
        <a:bodyPr/>
        <a:lstStyle/>
        <a:p>
          <a:endParaRPr lang="en-US" sz="1800" b="1"/>
        </a:p>
      </dgm:t>
    </dgm:pt>
    <dgm:pt modelId="{CC0A95F5-8701-496D-A65C-FAA762A646B3}" type="sibTrans" cxnId="{00A16D7D-3B97-44D3-B6D6-C253FF1EF3C1}">
      <dgm:prSet/>
      <dgm:spPr/>
      <dgm:t>
        <a:bodyPr/>
        <a:lstStyle/>
        <a:p>
          <a:endParaRPr lang="en-US" sz="1800" b="1"/>
        </a:p>
      </dgm:t>
    </dgm:pt>
    <dgm:pt modelId="{EA89C753-D55E-43EB-A47F-6843069D730F}">
      <dgm:prSet phldrT="[Text]" custT="1"/>
      <dgm:spPr/>
      <dgm:t>
        <a:bodyPr/>
        <a:lstStyle/>
        <a:p>
          <a:pPr>
            <a:spcAft>
              <a:spcPts val="0"/>
            </a:spcAft>
          </a:pPr>
          <a:r>
            <a:rPr lang="ar-SA" sz="1600" b="1" dirty="0">
              <a:latin typeface="Simplified Arabic" panose="02020603050405020304" pitchFamily="18" charset="-78"/>
              <a:cs typeface="Simplified Arabic" panose="02020603050405020304" pitchFamily="18" charset="-78"/>
            </a:rPr>
            <a:t>الدخل المتوسط </a:t>
          </a:r>
          <a:r>
            <a:rPr lang="ar-SY" sz="1600" b="1" dirty="0">
              <a:latin typeface="Simplified Arabic" panose="02020603050405020304" pitchFamily="18" charset="-78"/>
              <a:cs typeface="Simplified Arabic" panose="02020603050405020304" pitchFamily="18" charset="-78"/>
            </a:rPr>
            <a:t>الأعلى</a:t>
          </a:r>
          <a:endParaRPr lang="en-US" sz="1600" b="1" dirty="0">
            <a:latin typeface="Simplified Arabic" panose="02020603050405020304" pitchFamily="18" charset="-78"/>
            <a:cs typeface="Simplified Arabic" panose="02020603050405020304" pitchFamily="18" charset="-78"/>
          </a:endParaRPr>
        </a:p>
        <a:p>
          <a:pPr>
            <a:spcAft>
              <a:spcPts val="0"/>
            </a:spcAft>
          </a:pPr>
          <a:r>
            <a:rPr lang="en-US" sz="1200" b="1" dirty="0">
              <a:latin typeface="Simplified Arabic" panose="02020603050405020304" pitchFamily="18" charset="-78"/>
              <a:cs typeface="Simplified Arabic" panose="02020603050405020304" pitchFamily="18" charset="-78"/>
            </a:rPr>
            <a:t>(Higher Middle-Income)</a:t>
          </a:r>
        </a:p>
        <a:p>
          <a:pPr>
            <a:spcAft>
              <a:spcPts val="0"/>
            </a:spcAft>
          </a:pPr>
          <a:r>
            <a:rPr lang="ar-SA" sz="1050" b="1" dirty="0">
              <a:latin typeface="Simplified Arabic" panose="02020603050405020304" pitchFamily="18" charset="-78"/>
              <a:cs typeface="Simplified Arabic" panose="02020603050405020304" pitchFamily="18" charset="-78"/>
            </a:rPr>
            <a:t>(</a:t>
          </a:r>
          <a:r>
            <a:rPr lang="ar-SA" sz="1100" b="1" dirty="0">
              <a:latin typeface="Simplified Arabic" panose="02020603050405020304" pitchFamily="18" charset="-78"/>
              <a:cs typeface="Simplified Arabic" panose="02020603050405020304" pitchFamily="18" charset="-78"/>
            </a:rPr>
            <a:t>أعلى من 4126 وأدنى من 12736 دولار للفرد)</a:t>
          </a:r>
          <a:endParaRPr lang="en-US" sz="1050" b="1" dirty="0">
            <a:latin typeface="Simplified Arabic" panose="02020603050405020304" pitchFamily="18" charset="-78"/>
            <a:cs typeface="Simplified Arabic" panose="02020603050405020304" pitchFamily="18" charset="-78"/>
          </a:endParaRPr>
        </a:p>
      </dgm:t>
    </dgm:pt>
    <dgm:pt modelId="{B08BDB1E-DFFB-4014-8497-FEF261F2580F}" type="parTrans" cxnId="{576518C1-11FF-410C-90BC-13A56BFC7980}">
      <dgm:prSet/>
      <dgm:spPr/>
      <dgm:t>
        <a:bodyPr/>
        <a:lstStyle/>
        <a:p>
          <a:endParaRPr lang="en-US" sz="1800" b="1"/>
        </a:p>
      </dgm:t>
    </dgm:pt>
    <dgm:pt modelId="{EBEA5229-CC6B-48EC-94E7-7FBF1B262BA4}" type="sibTrans" cxnId="{576518C1-11FF-410C-90BC-13A56BFC7980}">
      <dgm:prSet/>
      <dgm:spPr/>
      <dgm:t>
        <a:bodyPr/>
        <a:lstStyle/>
        <a:p>
          <a:endParaRPr lang="en-US" sz="1800" b="1"/>
        </a:p>
      </dgm:t>
    </dgm:pt>
    <dgm:pt modelId="{3C2AF80B-6DB9-4F0D-82EB-434E5B600938}">
      <dgm:prSet phldrT="[Text]" custT="1"/>
      <dgm:spPr/>
      <dgm:t>
        <a:bodyPr/>
        <a:lstStyle/>
        <a:p>
          <a:pPr rtl="1"/>
          <a:r>
            <a:rPr lang="ar-SA" sz="1400" b="1">
              <a:latin typeface="Simplified Arabic" panose="02020603050405020304" pitchFamily="18" charset="-78"/>
              <a:cs typeface="Simplified Arabic" panose="02020603050405020304" pitchFamily="18" charset="-78"/>
            </a:rPr>
            <a:t>لبنان (9880)، ليبيا (8020)، العراق (6410)، </a:t>
          </a:r>
          <a:endParaRPr lang="en-US" sz="1400" b="1">
            <a:latin typeface="Simplified Arabic" panose="02020603050405020304" pitchFamily="18" charset="-78"/>
            <a:cs typeface="Simplified Arabic" panose="02020603050405020304" pitchFamily="18" charset="-78"/>
          </a:endParaRPr>
        </a:p>
      </dgm:t>
    </dgm:pt>
    <dgm:pt modelId="{BFFC89A3-C4AA-4811-A7BE-05C269AF07D1}" type="parTrans" cxnId="{172C1DC8-B18F-41ED-AFD1-F285C2CEA766}">
      <dgm:prSet/>
      <dgm:spPr/>
      <dgm:t>
        <a:bodyPr/>
        <a:lstStyle/>
        <a:p>
          <a:endParaRPr lang="en-US" sz="1800" b="1"/>
        </a:p>
      </dgm:t>
    </dgm:pt>
    <dgm:pt modelId="{508B7F77-A7C7-4CF8-8DAE-696F23F8BD90}" type="sibTrans" cxnId="{172C1DC8-B18F-41ED-AFD1-F285C2CEA766}">
      <dgm:prSet/>
      <dgm:spPr/>
      <dgm:t>
        <a:bodyPr/>
        <a:lstStyle/>
        <a:p>
          <a:endParaRPr lang="en-US" sz="1800" b="1"/>
        </a:p>
      </dgm:t>
    </dgm:pt>
    <dgm:pt modelId="{B12C0E90-2CD8-4214-B0DD-7A6DC642B739}">
      <dgm:prSet phldrT="[Text]" custT="1"/>
      <dgm:spPr/>
      <dgm:t>
        <a:bodyPr/>
        <a:lstStyle/>
        <a:p>
          <a:pPr>
            <a:spcAft>
              <a:spcPts val="0"/>
            </a:spcAft>
          </a:pPr>
          <a:r>
            <a:rPr lang="ar-SA" sz="1600" b="1" dirty="0">
              <a:latin typeface="Simplified Arabic" panose="02020603050405020304" pitchFamily="18" charset="-78"/>
              <a:cs typeface="Simplified Arabic" panose="02020603050405020304" pitchFamily="18" charset="-78"/>
            </a:rPr>
            <a:t>الدخل المتوسط الأدنى</a:t>
          </a:r>
          <a:endParaRPr lang="en-US" sz="1600" b="1" dirty="0">
            <a:latin typeface="Simplified Arabic" panose="02020603050405020304" pitchFamily="18" charset="-78"/>
            <a:cs typeface="Simplified Arabic" panose="02020603050405020304" pitchFamily="18" charset="-78"/>
          </a:endParaRPr>
        </a:p>
        <a:p>
          <a:pPr>
            <a:spcAft>
              <a:spcPts val="0"/>
            </a:spcAft>
          </a:pPr>
          <a:r>
            <a:rPr lang="en-US" sz="1400" b="1" dirty="0">
              <a:latin typeface="Simplified Arabic" panose="02020603050405020304" pitchFamily="18" charset="-78"/>
              <a:cs typeface="Simplified Arabic" panose="02020603050405020304" pitchFamily="18" charset="-78"/>
            </a:rPr>
            <a:t>(Lower Middle-Income)</a:t>
          </a:r>
        </a:p>
        <a:p>
          <a:pPr>
            <a:spcAft>
              <a:spcPts val="0"/>
            </a:spcAft>
          </a:pPr>
          <a:r>
            <a:rPr lang="ar-SA" sz="1050" b="1" dirty="0">
              <a:latin typeface="Simplified Arabic" panose="02020603050405020304" pitchFamily="18" charset="-78"/>
              <a:cs typeface="Simplified Arabic" panose="02020603050405020304" pitchFamily="18" charset="-78"/>
            </a:rPr>
            <a:t>(</a:t>
          </a:r>
          <a:r>
            <a:rPr lang="ar-SA" sz="1100" b="1" dirty="0">
              <a:latin typeface="Simplified Arabic" panose="02020603050405020304" pitchFamily="18" charset="-78"/>
              <a:cs typeface="Simplified Arabic" panose="02020603050405020304" pitchFamily="18" charset="-78"/>
            </a:rPr>
            <a:t>أعلى من 1045 وأدنى من 4126 دولار للفرد)</a:t>
          </a:r>
          <a:endParaRPr lang="en-US" sz="1050" b="1" dirty="0">
            <a:latin typeface="Simplified Arabic" panose="02020603050405020304" pitchFamily="18" charset="-78"/>
            <a:cs typeface="Simplified Arabic" panose="02020603050405020304" pitchFamily="18" charset="-78"/>
          </a:endParaRPr>
        </a:p>
      </dgm:t>
    </dgm:pt>
    <dgm:pt modelId="{606164F0-8DCE-40ED-A7E7-EC5736344B6D}" type="parTrans" cxnId="{F43FC9AA-5741-4FA5-9A56-90761F194124}">
      <dgm:prSet/>
      <dgm:spPr/>
      <dgm:t>
        <a:bodyPr/>
        <a:lstStyle/>
        <a:p>
          <a:endParaRPr lang="en-US" sz="1800" b="1"/>
        </a:p>
      </dgm:t>
    </dgm:pt>
    <dgm:pt modelId="{9A54DEAE-A319-466F-9264-502C128843B1}" type="sibTrans" cxnId="{F43FC9AA-5741-4FA5-9A56-90761F194124}">
      <dgm:prSet/>
      <dgm:spPr/>
      <dgm:t>
        <a:bodyPr/>
        <a:lstStyle/>
        <a:p>
          <a:endParaRPr lang="en-US" sz="1800" b="1"/>
        </a:p>
      </dgm:t>
    </dgm:pt>
    <dgm:pt modelId="{00966EE8-E50C-4FDF-8793-CAFBBDFD7AF4}">
      <dgm:prSet phldrT="[Text]" custT="1"/>
      <dgm:spPr/>
      <dgm:t>
        <a:bodyPr/>
        <a:lstStyle/>
        <a:p>
          <a:pPr rtl="1"/>
          <a:r>
            <a:rPr lang="ar-SA" sz="1400" b="1">
              <a:latin typeface="Simplified Arabic" panose="02020603050405020304" pitchFamily="18" charset="-78"/>
              <a:cs typeface="Simplified Arabic" panose="02020603050405020304" pitchFamily="18" charset="-78"/>
            </a:rPr>
            <a:t>مصر (3280)، المغرب (3020)، فلسطين (3090)</a:t>
          </a:r>
          <a:endParaRPr lang="en-US" sz="1400" b="1">
            <a:latin typeface="Simplified Arabic" panose="02020603050405020304" pitchFamily="18" charset="-78"/>
            <a:cs typeface="Simplified Arabic" panose="02020603050405020304" pitchFamily="18" charset="-78"/>
          </a:endParaRPr>
        </a:p>
      </dgm:t>
    </dgm:pt>
    <dgm:pt modelId="{FC44F535-F5D9-40B6-A284-4BE4F0FE7BC5}" type="parTrans" cxnId="{F933FD3C-8D21-40C9-8276-CF795536DCE1}">
      <dgm:prSet/>
      <dgm:spPr/>
      <dgm:t>
        <a:bodyPr/>
        <a:lstStyle/>
        <a:p>
          <a:endParaRPr lang="en-US" sz="1800" b="1"/>
        </a:p>
      </dgm:t>
    </dgm:pt>
    <dgm:pt modelId="{BBBEF165-C99E-4DBE-8145-B3AF0934EEE6}" type="sibTrans" cxnId="{F933FD3C-8D21-40C9-8276-CF795536DCE1}">
      <dgm:prSet/>
      <dgm:spPr/>
      <dgm:t>
        <a:bodyPr/>
        <a:lstStyle/>
        <a:p>
          <a:endParaRPr lang="en-US" sz="1800" b="1"/>
        </a:p>
      </dgm:t>
    </dgm:pt>
    <dgm:pt modelId="{9F92F94A-1CD4-4E0D-A135-AC8BD4C7BACB}">
      <dgm:prSet phldrT="[Text]" custT="1"/>
      <dgm:spPr/>
      <dgm:t>
        <a:bodyPr/>
        <a:lstStyle/>
        <a:p>
          <a:pPr>
            <a:spcAft>
              <a:spcPts val="0"/>
            </a:spcAft>
          </a:pPr>
          <a:r>
            <a:rPr lang="ar-SY" sz="1600" b="1" dirty="0">
              <a:latin typeface="Simplified Arabic" panose="02020603050405020304" pitchFamily="18" charset="-78"/>
              <a:cs typeface="Simplified Arabic" panose="02020603050405020304" pitchFamily="18" charset="-78"/>
            </a:rPr>
            <a:t>الدخل المنخفض</a:t>
          </a:r>
          <a:endParaRPr lang="en-US" sz="1600" b="1" dirty="0">
            <a:latin typeface="Simplified Arabic" panose="02020603050405020304" pitchFamily="18" charset="-78"/>
            <a:cs typeface="Simplified Arabic" panose="02020603050405020304" pitchFamily="18" charset="-78"/>
          </a:endParaRPr>
        </a:p>
        <a:p>
          <a:pPr>
            <a:spcAft>
              <a:spcPts val="0"/>
            </a:spcAft>
          </a:pPr>
          <a:r>
            <a:rPr lang="en-GB" sz="1400" b="1" dirty="0">
              <a:latin typeface="Simplified Arabic" panose="02020603050405020304" pitchFamily="18" charset="-78"/>
              <a:cs typeface="Simplified Arabic" panose="02020603050405020304" pitchFamily="18" charset="-78"/>
            </a:rPr>
            <a:t>(Low Income)</a:t>
          </a:r>
          <a:endParaRPr lang="en-US" sz="1400" b="1" dirty="0">
            <a:latin typeface="Simplified Arabic" panose="02020603050405020304" pitchFamily="18" charset="-78"/>
            <a:cs typeface="Simplified Arabic" panose="02020603050405020304" pitchFamily="18" charset="-78"/>
          </a:endParaRPr>
        </a:p>
      </dgm:t>
    </dgm:pt>
    <dgm:pt modelId="{20B2130A-F650-4505-92FD-C731BCBB694F}" type="parTrans" cxnId="{FFF8B8D9-CF10-483E-8CB3-A7645D79AA94}">
      <dgm:prSet/>
      <dgm:spPr/>
      <dgm:t>
        <a:bodyPr/>
        <a:lstStyle/>
        <a:p>
          <a:endParaRPr lang="en-US" sz="1800" b="1"/>
        </a:p>
      </dgm:t>
    </dgm:pt>
    <dgm:pt modelId="{3C96DB97-BBDC-4B06-843E-8F42941015EC}" type="sibTrans" cxnId="{FFF8B8D9-CF10-483E-8CB3-A7645D79AA94}">
      <dgm:prSet/>
      <dgm:spPr/>
      <dgm:t>
        <a:bodyPr/>
        <a:lstStyle/>
        <a:p>
          <a:endParaRPr lang="en-US" sz="1800" b="1"/>
        </a:p>
      </dgm:t>
    </dgm:pt>
    <dgm:pt modelId="{A8CF06A8-A807-46CA-9EDC-0744AA49387B}">
      <dgm:prSet phldrT="[Text]" custT="1"/>
      <dgm:spPr/>
      <dgm:t>
        <a:bodyPr/>
        <a:lstStyle/>
        <a:p>
          <a:pPr rtl="1"/>
          <a:r>
            <a:rPr lang="ar-SA" sz="1400" b="1">
              <a:latin typeface="Simplified Arabic" panose="02020603050405020304" pitchFamily="18" charset="-78"/>
              <a:cs typeface="Simplified Arabic" panose="02020603050405020304" pitchFamily="18" charset="-78"/>
            </a:rPr>
            <a:t>جزر القمر (</a:t>
          </a:r>
          <a:r>
            <a:rPr lang="en-US" sz="1400" b="1">
              <a:latin typeface="Simplified Arabic" panose="02020603050405020304" pitchFamily="18" charset="-78"/>
              <a:cs typeface="Simplified Arabic" panose="02020603050405020304" pitchFamily="18" charset="-78"/>
            </a:rPr>
            <a:t>840</a:t>
          </a:r>
          <a:r>
            <a:rPr lang="ar-SA" sz="1400" b="1">
              <a:latin typeface="Simplified Arabic" panose="02020603050405020304" pitchFamily="18" charset="-78"/>
              <a:cs typeface="Simplified Arabic" panose="02020603050405020304" pitchFamily="18" charset="-78"/>
            </a:rPr>
            <a:t>)، </a:t>
          </a:r>
          <a:endParaRPr lang="en-US" sz="1400" b="1">
            <a:latin typeface="Simplified Arabic" panose="02020603050405020304" pitchFamily="18" charset="-78"/>
            <a:cs typeface="Simplified Arabic" panose="02020603050405020304" pitchFamily="18" charset="-78"/>
          </a:endParaRPr>
        </a:p>
      </dgm:t>
    </dgm:pt>
    <dgm:pt modelId="{EB399FEB-53C6-48FB-9DB9-BCEFF4494053}" type="parTrans" cxnId="{83651BCC-B6B9-4711-9603-373482E0DEAE}">
      <dgm:prSet/>
      <dgm:spPr/>
      <dgm:t>
        <a:bodyPr/>
        <a:lstStyle/>
        <a:p>
          <a:endParaRPr lang="en-US" sz="1800" b="1"/>
        </a:p>
      </dgm:t>
    </dgm:pt>
    <dgm:pt modelId="{BC3225CA-0998-43A1-96FE-2C9BB03178DD}" type="sibTrans" cxnId="{83651BCC-B6B9-4711-9603-373482E0DEAE}">
      <dgm:prSet/>
      <dgm:spPr/>
      <dgm:t>
        <a:bodyPr/>
        <a:lstStyle/>
        <a:p>
          <a:endParaRPr lang="en-US" sz="1800" b="1"/>
        </a:p>
      </dgm:t>
    </dgm:pt>
    <dgm:pt modelId="{9A7F179B-9BEB-41B0-9C6E-6A3E79F03B0C}">
      <dgm:prSet custT="1"/>
      <dgm:spPr/>
      <dgm:t>
        <a:bodyPr/>
        <a:lstStyle/>
        <a:p>
          <a:pPr rtl="1"/>
          <a:r>
            <a:rPr lang="ar-SA" sz="1400" b="1">
              <a:latin typeface="Simplified Arabic" panose="02020603050405020304" pitchFamily="18" charset="-78"/>
              <a:cs typeface="Simplified Arabic" panose="02020603050405020304" pitchFamily="18" charset="-78"/>
            </a:rPr>
            <a:t>السعودية (26340)، البحرين (21330)، عمان (18530) </a:t>
          </a:r>
          <a:endParaRPr lang="en-US" sz="1400" b="1">
            <a:latin typeface="Simplified Arabic" panose="02020603050405020304" pitchFamily="18" charset="-78"/>
            <a:cs typeface="Simplified Arabic" panose="02020603050405020304" pitchFamily="18" charset="-78"/>
          </a:endParaRPr>
        </a:p>
      </dgm:t>
    </dgm:pt>
    <dgm:pt modelId="{33970819-3A51-4230-8E96-E89ECCCD895B}" type="parTrans" cxnId="{848BDE58-E78C-4BE1-9C9F-22EE1F2FC8B7}">
      <dgm:prSet/>
      <dgm:spPr/>
      <dgm:t>
        <a:bodyPr/>
        <a:lstStyle/>
        <a:p>
          <a:endParaRPr lang="en-US" sz="1800" b="1"/>
        </a:p>
      </dgm:t>
    </dgm:pt>
    <dgm:pt modelId="{0399F660-EE20-4E69-87E2-F6339053A402}" type="sibTrans" cxnId="{848BDE58-E78C-4BE1-9C9F-22EE1F2FC8B7}">
      <dgm:prSet/>
      <dgm:spPr/>
      <dgm:t>
        <a:bodyPr/>
        <a:lstStyle/>
        <a:p>
          <a:endParaRPr lang="en-US" sz="1800" b="1"/>
        </a:p>
      </dgm:t>
    </dgm:pt>
    <dgm:pt modelId="{B1B56254-51A5-4D33-816B-BBC23B1C0B8E}">
      <dgm:prSet custT="1"/>
      <dgm:spPr/>
      <dgm:t>
        <a:bodyPr/>
        <a:lstStyle/>
        <a:p>
          <a:pPr rtl="1"/>
          <a:r>
            <a:rPr lang="ar-SA" sz="1400" b="1" dirty="0">
              <a:latin typeface="Simplified Arabic" panose="02020603050405020304" pitchFamily="18" charset="-78"/>
              <a:cs typeface="Simplified Arabic" panose="02020603050405020304" pitchFamily="18" charset="-78"/>
            </a:rPr>
            <a:t>الجزائر (5340)، الأردن (5160)، تونس (4210)</a:t>
          </a:r>
          <a:endParaRPr lang="en-US" sz="1400" b="1" dirty="0">
            <a:latin typeface="Simplified Arabic" panose="02020603050405020304" pitchFamily="18" charset="-78"/>
            <a:cs typeface="Simplified Arabic" panose="02020603050405020304" pitchFamily="18" charset="-78"/>
          </a:endParaRPr>
        </a:p>
      </dgm:t>
    </dgm:pt>
    <dgm:pt modelId="{FCBA2317-FD95-4957-AA41-F0F8D12BB181}" type="parTrans" cxnId="{5D541F93-76D1-44BD-8392-D5F4CCD675E1}">
      <dgm:prSet/>
      <dgm:spPr/>
      <dgm:t>
        <a:bodyPr/>
        <a:lstStyle/>
        <a:p>
          <a:endParaRPr lang="en-US" sz="1800" b="1"/>
        </a:p>
      </dgm:t>
    </dgm:pt>
    <dgm:pt modelId="{C6C77BC1-A8F9-4274-BEFC-47BEF5E5CE24}" type="sibTrans" cxnId="{5D541F93-76D1-44BD-8392-D5F4CCD675E1}">
      <dgm:prSet/>
      <dgm:spPr/>
      <dgm:t>
        <a:bodyPr/>
        <a:lstStyle/>
        <a:p>
          <a:endParaRPr lang="en-US" sz="1800" b="1"/>
        </a:p>
      </dgm:t>
    </dgm:pt>
    <dgm:pt modelId="{1D578843-BF9E-4C09-BAC4-648CAC214FB0}">
      <dgm:prSet custT="1"/>
      <dgm:spPr/>
      <dgm:t>
        <a:bodyPr/>
        <a:lstStyle/>
        <a:p>
          <a:pPr rtl="1"/>
          <a:r>
            <a:rPr lang="ar-SA" sz="1400" b="1">
              <a:latin typeface="Simplified Arabic" panose="02020603050405020304" pitchFamily="18" charset="-78"/>
              <a:cs typeface="Simplified Arabic" panose="02020603050405020304" pitchFamily="18" charset="-78"/>
            </a:rPr>
            <a:t>السودان (1740)، سوريا (ت)، اليمن (1370)</a:t>
          </a:r>
          <a:r>
            <a:rPr lang="ar-SY" sz="1400" b="1">
              <a:latin typeface="Simplified Arabic" panose="02020603050405020304" pitchFamily="18" charset="-78"/>
              <a:cs typeface="Simplified Arabic" panose="02020603050405020304" pitchFamily="18" charset="-78"/>
            </a:rPr>
            <a:t>، </a:t>
          </a:r>
          <a:r>
            <a:rPr lang="ar-SA" sz="1400" b="1">
              <a:latin typeface="Simplified Arabic" panose="02020603050405020304" pitchFamily="18" charset="-78"/>
              <a:cs typeface="Simplified Arabic" panose="02020603050405020304" pitchFamily="18" charset="-78"/>
            </a:rPr>
            <a:t>موريتانيا (</a:t>
          </a:r>
          <a:r>
            <a:rPr lang="en-US" sz="1400" b="1">
              <a:latin typeface="Simplified Arabic" panose="02020603050405020304" pitchFamily="18" charset="-78"/>
              <a:cs typeface="Simplified Arabic" panose="02020603050405020304" pitchFamily="18" charset="-78"/>
            </a:rPr>
            <a:t>1260</a:t>
          </a:r>
          <a:r>
            <a:rPr lang="ar-SA" sz="1400" b="1">
              <a:latin typeface="Simplified Arabic" panose="02020603050405020304" pitchFamily="18" charset="-78"/>
              <a:cs typeface="Simplified Arabic" panose="02020603050405020304" pitchFamily="18" charset="-78"/>
            </a:rPr>
            <a:t>)</a:t>
          </a:r>
          <a:endParaRPr lang="en-US" sz="1400" b="1">
            <a:latin typeface="Simplified Arabic" panose="02020603050405020304" pitchFamily="18" charset="-78"/>
            <a:cs typeface="Simplified Arabic" panose="02020603050405020304" pitchFamily="18" charset="-78"/>
          </a:endParaRPr>
        </a:p>
      </dgm:t>
    </dgm:pt>
    <dgm:pt modelId="{730A797E-9A94-49C0-811C-8C5C85B95112}" type="parTrans" cxnId="{68FE44EA-562B-4AB7-86A2-2CEF7633330B}">
      <dgm:prSet/>
      <dgm:spPr/>
      <dgm:t>
        <a:bodyPr/>
        <a:lstStyle/>
        <a:p>
          <a:endParaRPr lang="en-US" sz="1800" b="1"/>
        </a:p>
      </dgm:t>
    </dgm:pt>
    <dgm:pt modelId="{686B47BF-37A8-4D1B-8BC6-84A81B79ECC3}" type="sibTrans" cxnId="{68FE44EA-562B-4AB7-86A2-2CEF7633330B}">
      <dgm:prSet/>
      <dgm:spPr/>
      <dgm:t>
        <a:bodyPr/>
        <a:lstStyle/>
        <a:p>
          <a:endParaRPr lang="en-US" sz="1800" b="1"/>
        </a:p>
      </dgm:t>
    </dgm:pt>
    <dgm:pt modelId="{7EEE30D1-BC77-4D13-8810-2B60D7D90565}">
      <dgm:prSet phldrT="[Text]" custT="1"/>
      <dgm:spPr/>
      <dgm:t>
        <a:bodyPr/>
        <a:lstStyle/>
        <a:p>
          <a:pPr rtl="1"/>
          <a:r>
            <a:rPr lang="ar-SA" sz="1400" b="1">
              <a:latin typeface="Simplified Arabic" panose="02020603050405020304" pitchFamily="18" charset="-78"/>
              <a:cs typeface="Simplified Arabic" panose="02020603050405020304" pitchFamily="18" charset="-78"/>
            </a:rPr>
            <a:t>جيبوتي (ت)، الصومال (ت)</a:t>
          </a:r>
          <a:endParaRPr lang="en-US" sz="1400" b="1">
            <a:latin typeface="Simplified Arabic" panose="02020603050405020304" pitchFamily="18" charset="-78"/>
            <a:cs typeface="Simplified Arabic" panose="02020603050405020304" pitchFamily="18" charset="-78"/>
          </a:endParaRPr>
        </a:p>
      </dgm:t>
    </dgm:pt>
    <dgm:pt modelId="{272E774C-C113-4926-A260-807D8E3931DF}" type="parTrans" cxnId="{57B9DFC7-6BC8-4BBB-AAAA-ECBCE3C766C8}">
      <dgm:prSet/>
      <dgm:spPr/>
      <dgm:t>
        <a:bodyPr/>
        <a:lstStyle/>
        <a:p>
          <a:endParaRPr lang="en-US" sz="1800" b="1"/>
        </a:p>
      </dgm:t>
    </dgm:pt>
    <dgm:pt modelId="{CB42464A-ECD6-4B54-9700-82DC10B4A650}" type="sibTrans" cxnId="{57B9DFC7-6BC8-4BBB-AAAA-ECBCE3C766C8}">
      <dgm:prSet/>
      <dgm:spPr/>
      <dgm:t>
        <a:bodyPr/>
        <a:lstStyle/>
        <a:p>
          <a:endParaRPr lang="en-US" sz="1800" b="1"/>
        </a:p>
      </dgm:t>
    </dgm:pt>
    <dgm:pt modelId="{EF16B3A0-C28C-4D89-B0E0-ADB6D63FE6B4}" type="pres">
      <dgm:prSet presAssocID="{DC8A88D5-5C19-48A2-8074-1E16966C3E03}" presName="Name0" presStyleCnt="0">
        <dgm:presLayoutVars>
          <dgm:dir/>
          <dgm:animLvl val="lvl"/>
          <dgm:resizeHandles val="exact"/>
        </dgm:presLayoutVars>
      </dgm:prSet>
      <dgm:spPr/>
    </dgm:pt>
    <dgm:pt modelId="{7EDE27A9-FD4B-4C5D-933F-0C502D97D175}" type="pres">
      <dgm:prSet presAssocID="{91843EE6-1BEC-4DAD-A429-31153863081E}" presName="linNode" presStyleCnt="0"/>
      <dgm:spPr/>
    </dgm:pt>
    <dgm:pt modelId="{E5581DDB-FC63-4FFD-A8AD-23E7E5CA178C}" type="pres">
      <dgm:prSet presAssocID="{91843EE6-1BEC-4DAD-A429-31153863081E}" presName="parentText" presStyleLbl="node1" presStyleIdx="0" presStyleCnt="4" custScaleX="118730">
        <dgm:presLayoutVars>
          <dgm:chMax val="1"/>
          <dgm:bulletEnabled val="1"/>
        </dgm:presLayoutVars>
      </dgm:prSet>
      <dgm:spPr/>
    </dgm:pt>
    <dgm:pt modelId="{F7B9E63B-BBF5-4E6D-803E-9FF568B83471}" type="pres">
      <dgm:prSet presAssocID="{91843EE6-1BEC-4DAD-A429-31153863081E}" presName="descendantText" presStyleLbl="alignAccFollowNode1" presStyleIdx="0" presStyleCnt="4">
        <dgm:presLayoutVars>
          <dgm:bulletEnabled val="1"/>
        </dgm:presLayoutVars>
      </dgm:prSet>
      <dgm:spPr/>
    </dgm:pt>
    <dgm:pt modelId="{2BEA6831-2633-420E-BC8D-7D4DA3748929}" type="pres">
      <dgm:prSet presAssocID="{FE83ADBA-1D37-4D82-877C-FEC3F6EA0877}" presName="sp" presStyleCnt="0"/>
      <dgm:spPr/>
    </dgm:pt>
    <dgm:pt modelId="{53A21882-A288-4A34-BBD2-36B020ABA093}" type="pres">
      <dgm:prSet presAssocID="{EA89C753-D55E-43EB-A47F-6843069D730F}" presName="linNode" presStyleCnt="0"/>
      <dgm:spPr/>
    </dgm:pt>
    <dgm:pt modelId="{647C18D8-E3F0-475F-8CDC-7742C2F9315F}" type="pres">
      <dgm:prSet presAssocID="{EA89C753-D55E-43EB-A47F-6843069D730F}" presName="parentText" presStyleLbl="node1" presStyleIdx="1" presStyleCnt="4" custScaleX="118729">
        <dgm:presLayoutVars>
          <dgm:chMax val="1"/>
          <dgm:bulletEnabled val="1"/>
        </dgm:presLayoutVars>
      </dgm:prSet>
      <dgm:spPr/>
    </dgm:pt>
    <dgm:pt modelId="{FE2B76D1-1CDB-405F-9205-81B148AA3307}" type="pres">
      <dgm:prSet presAssocID="{EA89C753-D55E-43EB-A47F-6843069D730F}" presName="descendantText" presStyleLbl="alignAccFollowNode1" presStyleIdx="1" presStyleCnt="4">
        <dgm:presLayoutVars>
          <dgm:bulletEnabled val="1"/>
        </dgm:presLayoutVars>
      </dgm:prSet>
      <dgm:spPr/>
    </dgm:pt>
    <dgm:pt modelId="{6A0AD4CB-54D0-4C0E-8A30-59865893F411}" type="pres">
      <dgm:prSet presAssocID="{EBEA5229-CC6B-48EC-94E7-7FBF1B262BA4}" presName="sp" presStyleCnt="0"/>
      <dgm:spPr/>
    </dgm:pt>
    <dgm:pt modelId="{2FC1550C-FBCA-4BDE-8E45-5CE086D954E0}" type="pres">
      <dgm:prSet presAssocID="{B12C0E90-2CD8-4214-B0DD-7A6DC642B739}" presName="linNode" presStyleCnt="0"/>
      <dgm:spPr/>
    </dgm:pt>
    <dgm:pt modelId="{A05DD406-D881-4B8D-B67A-6988FEDB0C54}" type="pres">
      <dgm:prSet presAssocID="{B12C0E90-2CD8-4214-B0DD-7A6DC642B739}" presName="parentText" presStyleLbl="node1" presStyleIdx="2" presStyleCnt="4" custScaleX="120250" custLinFactNeighborX="-752" custLinFactNeighborY="-857">
        <dgm:presLayoutVars>
          <dgm:chMax val="1"/>
          <dgm:bulletEnabled val="1"/>
        </dgm:presLayoutVars>
      </dgm:prSet>
      <dgm:spPr/>
    </dgm:pt>
    <dgm:pt modelId="{27CDB3F0-00E4-4C61-B187-F2668EBF9126}" type="pres">
      <dgm:prSet presAssocID="{B12C0E90-2CD8-4214-B0DD-7A6DC642B739}" presName="descendantText" presStyleLbl="alignAccFollowNode1" presStyleIdx="2" presStyleCnt="4">
        <dgm:presLayoutVars>
          <dgm:bulletEnabled val="1"/>
        </dgm:presLayoutVars>
      </dgm:prSet>
      <dgm:spPr/>
    </dgm:pt>
    <dgm:pt modelId="{618B6312-86AF-45EB-A7C9-F64D6EF15297}" type="pres">
      <dgm:prSet presAssocID="{9A54DEAE-A319-466F-9264-502C128843B1}" presName="sp" presStyleCnt="0"/>
      <dgm:spPr/>
    </dgm:pt>
    <dgm:pt modelId="{DEEC675D-3425-4751-9D52-AB38C0705285}" type="pres">
      <dgm:prSet presAssocID="{9F92F94A-1CD4-4E0D-A135-AC8BD4C7BACB}" presName="linNode" presStyleCnt="0"/>
      <dgm:spPr/>
    </dgm:pt>
    <dgm:pt modelId="{CE8998F3-843D-46C9-A6B1-16FFF160D5D1}" type="pres">
      <dgm:prSet presAssocID="{9F92F94A-1CD4-4E0D-A135-AC8BD4C7BACB}" presName="parentText" presStyleLbl="node1" presStyleIdx="3" presStyleCnt="4" custScaleX="121168">
        <dgm:presLayoutVars>
          <dgm:chMax val="1"/>
          <dgm:bulletEnabled val="1"/>
        </dgm:presLayoutVars>
      </dgm:prSet>
      <dgm:spPr/>
    </dgm:pt>
    <dgm:pt modelId="{86D19991-D70D-4EAD-8FA7-F4C8F9469F24}" type="pres">
      <dgm:prSet presAssocID="{9F92F94A-1CD4-4E0D-A135-AC8BD4C7BACB}" presName="descendantText" presStyleLbl="alignAccFollowNode1" presStyleIdx="3" presStyleCnt="4">
        <dgm:presLayoutVars>
          <dgm:bulletEnabled val="1"/>
        </dgm:presLayoutVars>
      </dgm:prSet>
      <dgm:spPr/>
    </dgm:pt>
  </dgm:ptLst>
  <dgm:cxnLst>
    <dgm:cxn modelId="{F933FD3C-8D21-40C9-8276-CF795536DCE1}" srcId="{B12C0E90-2CD8-4214-B0DD-7A6DC642B739}" destId="{00966EE8-E50C-4FDF-8793-CAFBBDFD7AF4}" srcOrd="0" destOrd="0" parTransId="{FC44F535-F5D9-40B6-A284-4BE4F0FE7BC5}" sibTransId="{BBBEF165-C99E-4DBE-8145-B3AF0934EEE6}"/>
    <dgm:cxn modelId="{C0B06B41-DF48-C949-9517-5D0F56327912}" type="presOf" srcId="{B12C0E90-2CD8-4214-B0DD-7A6DC642B739}" destId="{A05DD406-D881-4B8D-B67A-6988FEDB0C54}" srcOrd="0" destOrd="0" presId="urn:microsoft.com/office/officeart/2005/8/layout/vList5"/>
    <dgm:cxn modelId="{F0EBC250-7BF7-4BE3-A4A1-156E5BA43A01}" srcId="{DC8A88D5-5C19-48A2-8074-1E16966C3E03}" destId="{91843EE6-1BEC-4DAD-A429-31153863081E}" srcOrd="0" destOrd="0" parTransId="{8BE6633F-B14B-479E-8E99-B38F2266ECB7}" sibTransId="{FE83ADBA-1D37-4D82-877C-FEC3F6EA0877}"/>
    <dgm:cxn modelId="{9CF24B58-C9DA-3D47-9D0F-231B9340E25E}" type="presOf" srcId="{B1B56254-51A5-4D33-816B-BBC23B1C0B8E}" destId="{FE2B76D1-1CDB-405F-9205-81B148AA3307}" srcOrd="0" destOrd="1" presId="urn:microsoft.com/office/officeart/2005/8/layout/vList5"/>
    <dgm:cxn modelId="{848BDE58-E78C-4BE1-9C9F-22EE1F2FC8B7}" srcId="{91843EE6-1BEC-4DAD-A429-31153863081E}" destId="{9A7F179B-9BEB-41B0-9C6E-6A3E79F03B0C}" srcOrd="1" destOrd="0" parTransId="{33970819-3A51-4230-8E96-E89ECCCD895B}" sibTransId="{0399F660-EE20-4E69-87E2-F6339053A402}"/>
    <dgm:cxn modelId="{683EF367-19C6-0745-8E3E-3414F4276D0C}" type="presOf" srcId="{9A7F179B-9BEB-41B0-9C6E-6A3E79F03B0C}" destId="{F7B9E63B-BBF5-4E6D-803E-9FF568B83471}" srcOrd="0" destOrd="1" presId="urn:microsoft.com/office/officeart/2005/8/layout/vList5"/>
    <dgm:cxn modelId="{22B84C70-D60D-9B43-9781-00E33DA20DC6}" type="presOf" srcId="{A8CF06A8-A807-46CA-9EDC-0744AA49387B}" destId="{86D19991-D70D-4EAD-8FA7-F4C8F9469F24}" srcOrd="0" destOrd="0" presId="urn:microsoft.com/office/officeart/2005/8/layout/vList5"/>
    <dgm:cxn modelId="{00A16D7D-3B97-44D3-B6D6-C253FF1EF3C1}" srcId="{91843EE6-1BEC-4DAD-A429-31153863081E}" destId="{E395EE19-45FF-4197-AC98-88FF94048748}" srcOrd="0" destOrd="0" parTransId="{9651D824-A654-4ADA-A2F9-774C42BD22EA}" sibTransId="{CC0A95F5-8701-496D-A65C-FAA762A646B3}"/>
    <dgm:cxn modelId="{01BC787F-48BD-064B-BE2E-735E6C753523}" type="presOf" srcId="{00966EE8-E50C-4FDF-8793-CAFBBDFD7AF4}" destId="{27CDB3F0-00E4-4C61-B187-F2668EBF9126}" srcOrd="0" destOrd="0" presId="urn:microsoft.com/office/officeart/2005/8/layout/vList5"/>
    <dgm:cxn modelId="{F72E3880-39A0-1649-B4E8-E4EB73AA9E5F}" type="presOf" srcId="{1D578843-BF9E-4C09-BAC4-648CAC214FB0}" destId="{27CDB3F0-00E4-4C61-B187-F2668EBF9126}" srcOrd="0" destOrd="1" presId="urn:microsoft.com/office/officeart/2005/8/layout/vList5"/>
    <dgm:cxn modelId="{5FD01688-97FF-114C-89AD-7341586B71E9}" type="presOf" srcId="{DC8A88D5-5C19-48A2-8074-1E16966C3E03}" destId="{EF16B3A0-C28C-4D89-B0E0-ADB6D63FE6B4}" srcOrd="0" destOrd="0" presId="urn:microsoft.com/office/officeart/2005/8/layout/vList5"/>
    <dgm:cxn modelId="{5D541F93-76D1-44BD-8392-D5F4CCD675E1}" srcId="{EA89C753-D55E-43EB-A47F-6843069D730F}" destId="{B1B56254-51A5-4D33-816B-BBC23B1C0B8E}" srcOrd="1" destOrd="0" parTransId="{FCBA2317-FD95-4957-AA41-F0F8D12BB181}" sibTransId="{C6C77BC1-A8F9-4274-BEFC-47BEF5E5CE24}"/>
    <dgm:cxn modelId="{5F4CE994-EEB0-0E49-A4CE-F1E13117CBEF}" type="presOf" srcId="{EA89C753-D55E-43EB-A47F-6843069D730F}" destId="{647C18D8-E3F0-475F-8CDC-7742C2F9315F}" srcOrd="0" destOrd="0" presId="urn:microsoft.com/office/officeart/2005/8/layout/vList5"/>
    <dgm:cxn modelId="{4690A095-C773-CC40-B149-16AB34923076}" type="presOf" srcId="{91843EE6-1BEC-4DAD-A429-31153863081E}" destId="{E5581DDB-FC63-4FFD-A8AD-23E7E5CA178C}" srcOrd="0" destOrd="0" presId="urn:microsoft.com/office/officeart/2005/8/layout/vList5"/>
    <dgm:cxn modelId="{F43FC9AA-5741-4FA5-9A56-90761F194124}" srcId="{DC8A88D5-5C19-48A2-8074-1E16966C3E03}" destId="{B12C0E90-2CD8-4214-B0DD-7A6DC642B739}" srcOrd="2" destOrd="0" parTransId="{606164F0-8DCE-40ED-A7E7-EC5736344B6D}" sibTransId="{9A54DEAE-A319-466F-9264-502C128843B1}"/>
    <dgm:cxn modelId="{5E6DEBB5-1279-7548-BAE9-8C6C52861BA8}" type="presOf" srcId="{9F92F94A-1CD4-4E0D-A135-AC8BD4C7BACB}" destId="{CE8998F3-843D-46C9-A6B1-16FFF160D5D1}" srcOrd="0" destOrd="0" presId="urn:microsoft.com/office/officeart/2005/8/layout/vList5"/>
    <dgm:cxn modelId="{576518C1-11FF-410C-90BC-13A56BFC7980}" srcId="{DC8A88D5-5C19-48A2-8074-1E16966C3E03}" destId="{EA89C753-D55E-43EB-A47F-6843069D730F}" srcOrd="1" destOrd="0" parTransId="{B08BDB1E-DFFB-4014-8497-FEF261F2580F}" sibTransId="{EBEA5229-CC6B-48EC-94E7-7FBF1B262BA4}"/>
    <dgm:cxn modelId="{57B9DFC7-6BC8-4BBB-AAAA-ECBCE3C766C8}" srcId="{9F92F94A-1CD4-4E0D-A135-AC8BD4C7BACB}" destId="{7EEE30D1-BC77-4D13-8810-2B60D7D90565}" srcOrd="1" destOrd="0" parTransId="{272E774C-C113-4926-A260-807D8E3931DF}" sibTransId="{CB42464A-ECD6-4B54-9700-82DC10B4A650}"/>
    <dgm:cxn modelId="{172C1DC8-B18F-41ED-AFD1-F285C2CEA766}" srcId="{EA89C753-D55E-43EB-A47F-6843069D730F}" destId="{3C2AF80B-6DB9-4F0D-82EB-434E5B600938}" srcOrd="0" destOrd="0" parTransId="{BFFC89A3-C4AA-4811-A7BE-05C269AF07D1}" sibTransId="{508B7F77-A7C7-4CF8-8DAE-696F23F8BD90}"/>
    <dgm:cxn modelId="{83651BCC-B6B9-4711-9603-373482E0DEAE}" srcId="{9F92F94A-1CD4-4E0D-A135-AC8BD4C7BACB}" destId="{A8CF06A8-A807-46CA-9EDC-0744AA49387B}" srcOrd="0" destOrd="0" parTransId="{EB399FEB-53C6-48FB-9DB9-BCEFF4494053}" sibTransId="{BC3225CA-0998-43A1-96FE-2C9BB03178DD}"/>
    <dgm:cxn modelId="{FFF8B8D9-CF10-483E-8CB3-A7645D79AA94}" srcId="{DC8A88D5-5C19-48A2-8074-1E16966C3E03}" destId="{9F92F94A-1CD4-4E0D-A135-AC8BD4C7BACB}" srcOrd="3" destOrd="0" parTransId="{20B2130A-F650-4505-92FD-C731BCBB694F}" sibTransId="{3C96DB97-BBDC-4B06-843E-8F42941015EC}"/>
    <dgm:cxn modelId="{68FE44EA-562B-4AB7-86A2-2CEF7633330B}" srcId="{B12C0E90-2CD8-4214-B0DD-7A6DC642B739}" destId="{1D578843-BF9E-4C09-BAC4-648CAC214FB0}" srcOrd="1" destOrd="0" parTransId="{730A797E-9A94-49C0-811C-8C5C85B95112}" sibTransId="{686B47BF-37A8-4D1B-8BC6-84A81B79ECC3}"/>
    <dgm:cxn modelId="{5AC8DDF5-F2E2-9F45-9522-D80973A66D1D}" type="presOf" srcId="{E395EE19-45FF-4197-AC98-88FF94048748}" destId="{F7B9E63B-BBF5-4E6D-803E-9FF568B83471}" srcOrd="0" destOrd="0" presId="urn:microsoft.com/office/officeart/2005/8/layout/vList5"/>
    <dgm:cxn modelId="{69695DFB-9638-3F41-8524-ADB3527CB854}" type="presOf" srcId="{3C2AF80B-6DB9-4F0D-82EB-434E5B600938}" destId="{FE2B76D1-1CDB-405F-9205-81B148AA3307}" srcOrd="0" destOrd="0" presId="urn:microsoft.com/office/officeart/2005/8/layout/vList5"/>
    <dgm:cxn modelId="{47AA16FF-71BD-8D43-A3F8-3A5C758A939B}" type="presOf" srcId="{7EEE30D1-BC77-4D13-8810-2B60D7D90565}" destId="{86D19991-D70D-4EAD-8FA7-F4C8F9469F24}" srcOrd="0" destOrd="1" presId="urn:microsoft.com/office/officeart/2005/8/layout/vList5"/>
    <dgm:cxn modelId="{4A7645B3-5415-F549-9C76-6F6557335A82}" type="presParOf" srcId="{EF16B3A0-C28C-4D89-B0E0-ADB6D63FE6B4}" destId="{7EDE27A9-FD4B-4C5D-933F-0C502D97D175}" srcOrd="0" destOrd="0" presId="urn:microsoft.com/office/officeart/2005/8/layout/vList5"/>
    <dgm:cxn modelId="{777B230B-DDEF-0E48-A696-616B2A512788}" type="presParOf" srcId="{7EDE27A9-FD4B-4C5D-933F-0C502D97D175}" destId="{E5581DDB-FC63-4FFD-A8AD-23E7E5CA178C}" srcOrd="0" destOrd="0" presId="urn:microsoft.com/office/officeart/2005/8/layout/vList5"/>
    <dgm:cxn modelId="{19680AB2-A27B-1D4B-A126-40D015814E95}" type="presParOf" srcId="{7EDE27A9-FD4B-4C5D-933F-0C502D97D175}" destId="{F7B9E63B-BBF5-4E6D-803E-9FF568B83471}" srcOrd="1" destOrd="0" presId="urn:microsoft.com/office/officeart/2005/8/layout/vList5"/>
    <dgm:cxn modelId="{24F0A407-19F8-EA49-A983-C23FA9EB0D75}" type="presParOf" srcId="{EF16B3A0-C28C-4D89-B0E0-ADB6D63FE6B4}" destId="{2BEA6831-2633-420E-BC8D-7D4DA3748929}" srcOrd="1" destOrd="0" presId="urn:microsoft.com/office/officeart/2005/8/layout/vList5"/>
    <dgm:cxn modelId="{0498804A-8F23-D844-849A-077BA84262B6}" type="presParOf" srcId="{EF16B3A0-C28C-4D89-B0E0-ADB6D63FE6B4}" destId="{53A21882-A288-4A34-BBD2-36B020ABA093}" srcOrd="2" destOrd="0" presId="urn:microsoft.com/office/officeart/2005/8/layout/vList5"/>
    <dgm:cxn modelId="{945C3F03-2949-7C43-BDD8-17924B0D810D}" type="presParOf" srcId="{53A21882-A288-4A34-BBD2-36B020ABA093}" destId="{647C18D8-E3F0-475F-8CDC-7742C2F9315F}" srcOrd="0" destOrd="0" presId="urn:microsoft.com/office/officeart/2005/8/layout/vList5"/>
    <dgm:cxn modelId="{A84FEEFC-8288-2B48-9396-7D36891592EE}" type="presParOf" srcId="{53A21882-A288-4A34-BBD2-36B020ABA093}" destId="{FE2B76D1-1CDB-405F-9205-81B148AA3307}" srcOrd="1" destOrd="0" presId="urn:microsoft.com/office/officeart/2005/8/layout/vList5"/>
    <dgm:cxn modelId="{646A1E1E-D0A3-5448-ABF5-063143F74392}" type="presParOf" srcId="{EF16B3A0-C28C-4D89-B0E0-ADB6D63FE6B4}" destId="{6A0AD4CB-54D0-4C0E-8A30-59865893F411}" srcOrd="3" destOrd="0" presId="urn:microsoft.com/office/officeart/2005/8/layout/vList5"/>
    <dgm:cxn modelId="{EFB0792F-841E-C94F-AA5E-A325B58C3825}" type="presParOf" srcId="{EF16B3A0-C28C-4D89-B0E0-ADB6D63FE6B4}" destId="{2FC1550C-FBCA-4BDE-8E45-5CE086D954E0}" srcOrd="4" destOrd="0" presId="urn:microsoft.com/office/officeart/2005/8/layout/vList5"/>
    <dgm:cxn modelId="{CEA8715E-C7D3-304D-B7CA-B74AABDBA6F1}" type="presParOf" srcId="{2FC1550C-FBCA-4BDE-8E45-5CE086D954E0}" destId="{A05DD406-D881-4B8D-B67A-6988FEDB0C54}" srcOrd="0" destOrd="0" presId="urn:microsoft.com/office/officeart/2005/8/layout/vList5"/>
    <dgm:cxn modelId="{72943F13-05F7-9644-950C-88D9E8E37AF0}" type="presParOf" srcId="{2FC1550C-FBCA-4BDE-8E45-5CE086D954E0}" destId="{27CDB3F0-00E4-4C61-B187-F2668EBF9126}" srcOrd="1" destOrd="0" presId="urn:microsoft.com/office/officeart/2005/8/layout/vList5"/>
    <dgm:cxn modelId="{8C8E1F4A-9103-E547-B693-9FF3BA11BF78}" type="presParOf" srcId="{EF16B3A0-C28C-4D89-B0E0-ADB6D63FE6B4}" destId="{618B6312-86AF-45EB-A7C9-F64D6EF15297}" srcOrd="5" destOrd="0" presId="urn:microsoft.com/office/officeart/2005/8/layout/vList5"/>
    <dgm:cxn modelId="{48667AAE-39A8-E04B-B938-2FE676A37ECB}" type="presParOf" srcId="{EF16B3A0-C28C-4D89-B0E0-ADB6D63FE6B4}" destId="{DEEC675D-3425-4751-9D52-AB38C0705285}" srcOrd="6" destOrd="0" presId="urn:microsoft.com/office/officeart/2005/8/layout/vList5"/>
    <dgm:cxn modelId="{E09966FC-58A9-6343-8052-A2C47B54D7CC}" type="presParOf" srcId="{DEEC675D-3425-4751-9D52-AB38C0705285}" destId="{CE8998F3-843D-46C9-A6B1-16FFF160D5D1}" srcOrd="0" destOrd="0" presId="urn:microsoft.com/office/officeart/2005/8/layout/vList5"/>
    <dgm:cxn modelId="{A79AABC1-D35F-6143-AAAD-C51DBB43611C}" type="presParOf" srcId="{DEEC675D-3425-4751-9D52-AB38C0705285}" destId="{86D19991-D70D-4EAD-8FA7-F4C8F9469F2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B3317-51C3-1E46-8FBF-9264ACDCDFC9}">
      <dsp:nvSpPr>
        <dsp:cNvPr id="0" name=""/>
        <dsp:cNvSpPr/>
      </dsp:nvSpPr>
      <dsp:spPr>
        <a:xfrm rot="16200000">
          <a:off x="-903414" y="904196"/>
          <a:ext cx="3841681" cy="2033287"/>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rtl="1">
            <a:lnSpc>
              <a:spcPct val="90000"/>
            </a:lnSpc>
            <a:spcBef>
              <a:spcPct val="0"/>
            </a:spcBef>
            <a:spcAft>
              <a:spcPct val="35000"/>
            </a:spcAft>
            <a:buNone/>
          </a:pPr>
          <a:r>
            <a:rPr lang="ar-SA" sz="2400" b="1" kern="1200" dirty="0"/>
            <a:t>مضاعفة المعدل العالمي للتحسن في كفاءة استخدام الطاقة بحلول عام 2030.</a:t>
          </a:r>
        </a:p>
      </dsp:txBody>
      <dsp:txXfrm rot="5400000">
        <a:off x="783" y="768335"/>
        <a:ext cx="2033287" cy="2305009"/>
      </dsp:txXfrm>
    </dsp:sp>
    <dsp:sp modelId="{F8882D32-0B19-FB48-AA24-5BE576E5392E}">
      <dsp:nvSpPr>
        <dsp:cNvPr id="0" name=""/>
        <dsp:cNvSpPr/>
      </dsp:nvSpPr>
      <dsp:spPr>
        <a:xfrm rot="16200000">
          <a:off x="1282370" y="904196"/>
          <a:ext cx="3841681" cy="2033287"/>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rtl="1">
            <a:lnSpc>
              <a:spcPct val="90000"/>
            </a:lnSpc>
            <a:spcBef>
              <a:spcPct val="0"/>
            </a:spcBef>
            <a:spcAft>
              <a:spcPct val="35000"/>
            </a:spcAft>
            <a:buNone/>
          </a:pPr>
          <a:r>
            <a:rPr lang="ar-SA" sz="2400" b="1" kern="1200" dirty="0"/>
            <a:t>تحقيق زيادة كبيرة في حصة الطاقة المتجددة في مجموعة مصادر الطاقة العالمية بحلول عام 2030.</a:t>
          </a:r>
        </a:p>
      </dsp:txBody>
      <dsp:txXfrm rot="5400000">
        <a:off x="2186567" y="768335"/>
        <a:ext cx="2033287" cy="2305009"/>
      </dsp:txXfrm>
    </dsp:sp>
    <dsp:sp modelId="{24426CE2-FEF9-544A-BCB6-6926229F8B09}">
      <dsp:nvSpPr>
        <dsp:cNvPr id="0" name=""/>
        <dsp:cNvSpPr/>
      </dsp:nvSpPr>
      <dsp:spPr>
        <a:xfrm rot="16200000">
          <a:off x="3468154" y="904196"/>
          <a:ext cx="3841681" cy="2033287"/>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rtl="1">
            <a:lnSpc>
              <a:spcPct val="90000"/>
            </a:lnSpc>
            <a:spcBef>
              <a:spcPct val="0"/>
            </a:spcBef>
            <a:spcAft>
              <a:spcPct val="35000"/>
            </a:spcAft>
            <a:buNone/>
          </a:pPr>
          <a:r>
            <a:rPr lang="ar-SA" sz="2400" b="1" kern="1200" dirty="0"/>
            <a:t>ضمان حصول الجميع بتكلفة ميسورة على خدمات الطاقة الحديثة الموثوقة بحلول عام 2030.</a:t>
          </a:r>
        </a:p>
      </dsp:txBody>
      <dsp:txXfrm rot="5400000">
        <a:off x="4372351" y="768335"/>
        <a:ext cx="2033287" cy="2305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D9C3A-0AF0-40CE-88CE-B473EBB3D26E}">
      <dsp:nvSpPr>
        <dsp:cNvPr id="0" name=""/>
        <dsp:cNvSpPr/>
      </dsp:nvSpPr>
      <dsp:spPr>
        <a:xfrm>
          <a:off x="0" y="3751858"/>
          <a:ext cx="6883737" cy="876600"/>
        </a:xfrm>
        <a:prstGeom prst="roundRect">
          <a:avLst>
            <a:gd name="adj" fmla="val 10000"/>
          </a:avLst>
        </a:prstGeom>
        <a:solidFill>
          <a:schemeClr val="bg1">
            <a:lumMod val="95000"/>
          </a:schemeClr>
        </a:solidFill>
        <a:ln>
          <a:solidFill>
            <a:schemeClr val="bg1">
              <a:lumMod val="65000"/>
            </a:schemeClr>
          </a:solid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EG" sz="2000" b="1" kern="1200" dirty="0">
              <a:solidFill>
                <a:sysClr val="windowText" lastClr="000000">
                  <a:hueOff val="0"/>
                  <a:satOff val="0"/>
                  <a:lumOff val="0"/>
                  <a:alphaOff val="0"/>
                </a:sysClr>
              </a:solidFill>
              <a:latin typeface="Calibri"/>
              <a:ea typeface="+mn-ea"/>
              <a:cs typeface="PT Bold Heading" panose="02010400000000000000" pitchFamily="2" charset="-78"/>
            </a:rPr>
            <a:t>آليات المتابعة والتقييم</a:t>
          </a:r>
          <a:endParaRPr lang="en-US" sz="2000" b="1" kern="1200" dirty="0">
            <a:solidFill>
              <a:sysClr val="windowText" lastClr="000000">
                <a:hueOff val="0"/>
                <a:satOff val="0"/>
                <a:lumOff val="0"/>
                <a:alphaOff val="0"/>
              </a:sysClr>
            </a:solidFill>
            <a:latin typeface="Calibri"/>
            <a:ea typeface="+mn-ea"/>
            <a:cs typeface="PT Bold Heading" panose="02010400000000000000" pitchFamily="2" charset="-78"/>
          </a:endParaRPr>
        </a:p>
      </dsp:txBody>
      <dsp:txXfrm>
        <a:off x="0" y="3751858"/>
        <a:ext cx="2065121" cy="876600"/>
      </dsp:txXfrm>
    </dsp:sp>
    <dsp:sp modelId="{702271C9-CC2B-4F94-9E02-63649A27FF30}">
      <dsp:nvSpPr>
        <dsp:cNvPr id="0" name=""/>
        <dsp:cNvSpPr/>
      </dsp:nvSpPr>
      <dsp:spPr>
        <a:xfrm>
          <a:off x="0" y="2729157"/>
          <a:ext cx="6883737" cy="876600"/>
        </a:xfrm>
        <a:prstGeom prst="roundRect">
          <a:avLst>
            <a:gd name="adj" fmla="val 10000"/>
          </a:avLst>
        </a:prstGeom>
        <a:solidFill>
          <a:schemeClr val="bg1">
            <a:lumMod val="95000"/>
          </a:schemeClr>
        </a:solidFill>
        <a:ln>
          <a:solidFill>
            <a:schemeClr val="bg1">
              <a:lumMod val="65000"/>
            </a:schemeClr>
          </a:solid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r-EG" sz="2000" b="1" kern="1200" dirty="0">
              <a:solidFill>
                <a:sysClr val="windowText" lastClr="000000">
                  <a:hueOff val="0"/>
                  <a:satOff val="0"/>
                  <a:lumOff val="0"/>
                  <a:alphaOff val="0"/>
                </a:sysClr>
              </a:solidFill>
              <a:latin typeface="Calibri"/>
              <a:ea typeface="+mn-ea"/>
              <a:cs typeface="PT Bold Heading" panose="02010400000000000000" pitchFamily="2" charset="-78"/>
            </a:rPr>
            <a:t>آليات وضع الخطط</a:t>
          </a:r>
          <a:r>
            <a:rPr lang="ar-EG" sz="1800" b="1" kern="1200" dirty="0">
              <a:solidFill>
                <a:sysClr val="windowText" lastClr="000000">
                  <a:hueOff val="0"/>
                  <a:satOff val="0"/>
                  <a:lumOff val="0"/>
                  <a:alphaOff val="0"/>
                </a:sysClr>
              </a:solidFill>
              <a:latin typeface="Calibri"/>
              <a:ea typeface="+mn-ea"/>
              <a:cs typeface="Arial"/>
            </a:rPr>
            <a:t> </a:t>
          </a:r>
          <a:endParaRPr lang="en-US" sz="1800" b="1" kern="1200" dirty="0">
            <a:solidFill>
              <a:sysClr val="windowText" lastClr="000000">
                <a:hueOff val="0"/>
                <a:satOff val="0"/>
                <a:lumOff val="0"/>
                <a:alphaOff val="0"/>
              </a:sysClr>
            </a:solidFill>
            <a:latin typeface="Calibri"/>
            <a:ea typeface="+mn-ea"/>
            <a:cs typeface="+mn-cs"/>
          </a:endParaRPr>
        </a:p>
      </dsp:txBody>
      <dsp:txXfrm>
        <a:off x="0" y="2729157"/>
        <a:ext cx="2065121" cy="876600"/>
      </dsp:txXfrm>
    </dsp:sp>
    <dsp:sp modelId="{F1DF2D64-0441-46CC-9A38-D80AE50C63A0}">
      <dsp:nvSpPr>
        <dsp:cNvPr id="0" name=""/>
        <dsp:cNvSpPr/>
      </dsp:nvSpPr>
      <dsp:spPr>
        <a:xfrm>
          <a:off x="0" y="1706456"/>
          <a:ext cx="6883737" cy="876600"/>
        </a:xfrm>
        <a:prstGeom prst="roundRect">
          <a:avLst>
            <a:gd name="adj" fmla="val 10000"/>
          </a:avLst>
        </a:prstGeom>
        <a:solidFill>
          <a:schemeClr val="bg1">
            <a:lumMod val="95000"/>
          </a:schemeClr>
        </a:solidFill>
        <a:ln>
          <a:solidFill>
            <a:schemeClr val="bg1">
              <a:lumMod val="65000"/>
            </a:schemeClr>
          </a:solid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r-EG" sz="2000" b="1" kern="1200" dirty="0">
              <a:solidFill>
                <a:sysClr val="windowText" lastClr="000000">
                  <a:hueOff val="0"/>
                  <a:satOff val="0"/>
                  <a:lumOff val="0"/>
                  <a:alphaOff val="0"/>
                </a:sysClr>
              </a:solidFill>
              <a:latin typeface="Calibri"/>
              <a:ea typeface="+mn-ea"/>
              <a:cs typeface="PT Bold Heading" panose="02010400000000000000" pitchFamily="2" charset="-78"/>
            </a:rPr>
            <a:t>أطر التنفيذ</a:t>
          </a:r>
          <a:r>
            <a:rPr lang="ar-EG" sz="1800" b="1" kern="1200" dirty="0">
              <a:solidFill>
                <a:sysClr val="windowText" lastClr="000000">
                  <a:hueOff val="0"/>
                  <a:satOff val="0"/>
                  <a:lumOff val="0"/>
                  <a:alphaOff val="0"/>
                </a:sysClr>
              </a:solidFill>
              <a:latin typeface="Calibri"/>
              <a:ea typeface="+mn-ea"/>
              <a:cs typeface="Arial"/>
            </a:rPr>
            <a:t> </a:t>
          </a:r>
          <a:endParaRPr lang="en-US" sz="1800" b="1" kern="1200" dirty="0">
            <a:solidFill>
              <a:sysClr val="windowText" lastClr="000000">
                <a:hueOff val="0"/>
                <a:satOff val="0"/>
                <a:lumOff val="0"/>
                <a:alphaOff val="0"/>
              </a:sysClr>
            </a:solidFill>
            <a:latin typeface="Calibri"/>
            <a:ea typeface="+mn-ea"/>
            <a:cs typeface="+mn-cs"/>
          </a:endParaRPr>
        </a:p>
      </dsp:txBody>
      <dsp:txXfrm>
        <a:off x="0" y="1706456"/>
        <a:ext cx="2065121" cy="876600"/>
      </dsp:txXfrm>
    </dsp:sp>
    <dsp:sp modelId="{4103595D-C91E-4978-B4ED-1140EF05DBD2}">
      <dsp:nvSpPr>
        <dsp:cNvPr id="0" name=""/>
        <dsp:cNvSpPr/>
      </dsp:nvSpPr>
      <dsp:spPr>
        <a:xfrm>
          <a:off x="0" y="683755"/>
          <a:ext cx="6883737" cy="876600"/>
        </a:xfrm>
        <a:prstGeom prst="roundRect">
          <a:avLst>
            <a:gd name="adj" fmla="val 10000"/>
          </a:avLst>
        </a:prstGeom>
        <a:solidFill>
          <a:schemeClr val="bg1">
            <a:lumMod val="95000"/>
          </a:schemeClr>
        </a:solidFill>
        <a:ln>
          <a:solidFill>
            <a:schemeClr val="bg1">
              <a:lumMod val="65000"/>
            </a:schemeClr>
          </a:solid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r-EG" sz="2000" b="1" kern="1200" dirty="0">
              <a:solidFill>
                <a:sysClr val="windowText" lastClr="000000">
                  <a:hueOff val="0"/>
                  <a:satOff val="0"/>
                  <a:lumOff val="0"/>
                  <a:alphaOff val="0"/>
                </a:sysClr>
              </a:solidFill>
              <a:latin typeface="Calibri"/>
              <a:ea typeface="+mn-ea"/>
              <a:cs typeface="PT Bold Heading" panose="02010400000000000000" pitchFamily="2" charset="-78"/>
            </a:rPr>
            <a:t>الوثيقة الحاكمة</a:t>
          </a:r>
          <a:endParaRPr lang="en-US" sz="2000" b="1" kern="1200" dirty="0">
            <a:solidFill>
              <a:sysClr val="windowText" lastClr="000000">
                <a:hueOff val="0"/>
                <a:satOff val="0"/>
                <a:lumOff val="0"/>
                <a:alphaOff val="0"/>
              </a:sysClr>
            </a:solidFill>
            <a:latin typeface="Calibri"/>
            <a:ea typeface="+mn-ea"/>
            <a:cs typeface="PT Bold Heading" panose="02010400000000000000" pitchFamily="2" charset="-78"/>
          </a:endParaRPr>
        </a:p>
      </dsp:txBody>
      <dsp:txXfrm>
        <a:off x="0" y="683755"/>
        <a:ext cx="2065121" cy="876600"/>
      </dsp:txXfrm>
    </dsp:sp>
    <dsp:sp modelId="{57590B0D-C80F-475B-832B-527867251755}">
      <dsp:nvSpPr>
        <dsp:cNvPr id="0" name=""/>
        <dsp:cNvSpPr/>
      </dsp:nvSpPr>
      <dsp:spPr>
        <a:xfrm>
          <a:off x="2403813" y="756805"/>
          <a:ext cx="4003556" cy="730500"/>
        </a:xfrm>
        <a:prstGeom prst="roundRect">
          <a:avLst>
            <a:gd name="adj" fmla="val 10000"/>
          </a:avLst>
        </a:prstGeom>
        <a:solidFill>
          <a:schemeClr val="accent3">
            <a:lumMod val="50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EG" sz="2000" b="1" kern="1200" dirty="0">
              <a:solidFill>
                <a:sysClr val="window" lastClr="FFFFFF"/>
              </a:solidFill>
              <a:latin typeface="Calibri"/>
              <a:ea typeface="+mn-ea"/>
              <a:cs typeface="Arial"/>
            </a:rPr>
            <a:t>الاستراتيجية العربية للطاقة المستدامة</a:t>
          </a:r>
          <a:endParaRPr lang="en-US" sz="2000" b="1" kern="1200" dirty="0">
            <a:solidFill>
              <a:sysClr val="window" lastClr="FFFFFF"/>
            </a:solidFill>
            <a:latin typeface="Calibri"/>
            <a:ea typeface="+mn-ea"/>
            <a:cs typeface="+mn-cs"/>
          </a:endParaRPr>
        </a:p>
      </dsp:txBody>
      <dsp:txXfrm>
        <a:off x="2425209" y="778201"/>
        <a:ext cx="3960764" cy="687708"/>
      </dsp:txXfrm>
    </dsp:sp>
    <dsp:sp modelId="{F4B5F293-4976-4270-ABD0-C513729F6E2D}">
      <dsp:nvSpPr>
        <dsp:cNvPr id="0" name=""/>
        <dsp:cNvSpPr/>
      </dsp:nvSpPr>
      <dsp:spPr>
        <a:xfrm>
          <a:off x="3118210" y="1487305"/>
          <a:ext cx="1287381" cy="292200"/>
        </a:xfrm>
        <a:custGeom>
          <a:avLst/>
          <a:gdLst/>
          <a:ahLst/>
          <a:cxnLst/>
          <a:rect l="0" t="0" r="0" b="0"/>
          <a:pathLst>
            <a:path>
              <a:moveTo>
                <a:pt x="750332" y="0"/>
              </a:moveTo>
              <a:lnTo>
                <a:pt x="750332" y="85152"/>
              </a:lnTo>
              <a:lnTo>
                <a:pt x="0" y="85152"/>
              </a:lnTo>
              <a:lnTo>
                <a:pt x="0" y="170304"/>
              </a:lnTo>
            </a:path>
          </a:pathLst>
        </a:custGeom>
        <a:noFill/>
        <a:ln w="25400" cap="flat" cmpd="sng" algn="ctr">
          <a:solidFill>
            <a:srgbClr val="9BBB59">
              <a:tint val="99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838ED03-27FA-44A7-A81D-9B9D15265ABB}">
      <dsp:nvSpPr>
        <dsp:cNvPr id="0" name=""/>
        <dsp:cNvSpPr/>
      </dsp:nvSpPr>
      <dsp:spPr>
        <a:xfrm>
          <a:off x="2067242" y="1779506"/>
          <a:ext cx="2101935" cy="730500"/>
        </a:xfrm>
        <a:prstGeom prst="roundRect">
          <a:avLst>
            <a:gd name="adj" fmla="val 10000"/>
          </a:avLst>
        </a:prstGeom>
        <a:solidFill>
          <a:schemeClr val="accent3">
            <a:lumMod val="50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EG" sz="2000" b="1" kern="1200" dirty="0">
              <a:solidFill>
                <a:sysClr val="window" lastClr="FFFFFF"/>
              </a:solidFill>
              <a:latin typeface="Calibri"/>
              <a:ea typeface="+mn-ea"/>
              <a:cs typeface="Arial"/>
            </a:rPr>
            <a:t>الإطار الاسترشادي للطاقة المتجددة</a:t>
          </a:r>
          <a:endParaRPr lang="en-US" sz="2000" b="1" kern="1200" dirty="0">
            <a:solidFill>
              <a:sysClr val="window" lastClr="FFFFFF"/>
            </a:solidFill>
            <a:latin typeface="Calibri"/>
            <a:ea typeface="+mn-ea"/>
            <a:cs typeface="+mn-cs"/>
          </a:endParaRPr>
        </a:p>
      </dsp:txBody>
      <dsp:txXfrm>
        <a:off x="2088638" y="1800902"/>
        <a:ext cx="2059143" cy="687708"/>
      </dsp:txXfrm>
    </dsp:sp>
    <dsp:sp modelId="{0A1F75EE-7849-40D2-B6EF-6273704DA289}">
      <dsp:nvSpPr>
        <dsp:cNvPr id="0" name=""/>
        <dsp:cNvSpPr/>
      </dsp:nvSpPr>
      <dsp:spPr>
        <a:xfrm>
          <a:off x="3072490" y="2510006"/>
          <a:ext cx="91440" cy="292200"/>
        </a:xfrm>
        <a:custGeom>
          <a:avLst/>
          <a:gdLst/>
          <a:ahLst/>
          <a:cxnLst/>
          <a:rect l="0" t="0" r="0" b="0"/>
          <a:pathLst>
            <a:path>
              <a:moveTo>
                <a:pt x="45720" y="0"/>
              </a:moveTo>
              <a:lnTo>
                <a:pt x="45720" y="170304"/>
              </a:lnTo>
            </a:path>
          </a:pathLst>
        </a:custGeom>
        <a:noFill/>
        <a:ln w="25400" cap="flat" cmpd="sng" algn="ctr">
          <a:solidFill>
            <a:srgbClr val="9BBB59">
              <a:tint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186B106-83E0-42A9-B219-06635C25BE13}">
      <dsp:nvSpPr>
        <dsp:cNvPr id="0" name=""/>
        <dsp:cNvSpPr/>
      </dsp:nvSpPr>
      <dsp:spPr>
        <a:xfrm>
          <a:off x="2111647" y="2802207"/>
          <a:ext cx="2013124" cy="730500"/>
        </a:xfrm>
        <a:prstGeom prst="roundRect">
          <a:avLst>
            <a:gd name="adj" fmla="val 10000"/>
          </a:avLst>
        </a:prstGeom>
        <a:solidFill>
          <a:srgbClr val="9BBB59">
            <a:tint val="8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EG" sz="2000" b="1" kern="1200" dirty="0">
              <a:solidFill>
                <a:schemeClr val="tx1">
                  <a:lumMod val="75000"/>
                  <a:lumOff val="25000"/>
                </a:schemeClr>
              </a:solidFill>
              <a:latin typeface="Calibri"/>
              <a:ea typeface="+mn-ea"/>
              <a:cs typeface="Arial"/>
            </a:rPr>
            <a:t>نموذج الخطط الوطنية للطاقة المتجددة</a:t>
          </a:r>
          <a:endParaRPr lang="en-US" sz="2000" b="1" kern="1200" dirty="0">
            <a:solidFill>
              <a:schemeClr val="tx1">
                <a:lumMod val="75000"/>
                <a:lumOff val="25000"/>
              </a:schemeClr>
            </a:solidFill>
            <a:latin typeface="Calibri"/>
            <a:ea typeface="+mn-ea"/>
            <a:cs typeface="+mn-cs"/>
          </a:endParaRPr>
        </a:p>
      </dsp:txBody>
      <dsp:txXfrm>
        <a:off x="2133043" y="2823603"/>
        <a:ext cx="1970332" cy="687708"/>
      </dsp:txXfrm>
    </dsp:sp>
    <dsp:sp modelId="{D6349E02-9C1F-4C39-8E43-486517EBD492}">
      <dsp:nvSpPr>
        <dsp:cNvPr id="0" name=""/>
        <dsp:cNvSpPr/>
      </dsp:nvSpPr>
      <dsp:spPr>
        <a:xfrm>
          <a:off x="3072490" y="3532707"/>
          <a:ext cx="91440" cy="292200"/>
        </a:xfrm>
        <a:custGeom>
          <a:avLst/>
          <a:gdLst/>
          <a:ahLst/>
          <a:cxnLst/>
          <a:rect l="0" t="0" r="0" b="0"/>
          <a:pathLst>
            <a:path>
              <a:moveTo>
                <a:pt x="45720" y="0"/>
              </a:moveTo>
              <a:lnTo>
                <a:pt x="45720" y="170304"/>
              </a:lnTo>
            </a:path>
          </a:pathLst>
        </a:custGeom>
        <a:noFill/>
        <a:ln w="25400" cap="flat" cmpd="sng" algn="ctr">
          <a:solidFill>
            <a:srgbClr val="9BBB59">
              <a:tint val="7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D533E45-6536-4954-B14B-F23501BB3B83}">
      <dsp:nvSpPr>
        <dsp:cNvPr id="0" name=""/>
        <dsp:cNvSpPr/>
      </dsp:nvSpPr>
      <dsp:spPr>
        <a:xfrm>
          <a:off x="2101501" y="3824908"/>
          <a:ext cx="2033418" cy="730500"/>
        </a:xfrm>
        <a:prstGeom prst="roundRect">
          <a:avLst>
            <a:gd name="adj" fmla="val 10000"/>
          </a:avLst>
        </a:prstGeom>
        <a:solidFill>
          <a:srgbClr val="9BBB59">
            <a:tint val="7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EG" sz="2000" b="1" kern="1200" dirty="0">
              <a:solidFill>
                <a:schemeClr val="tx1">
                  <a:lumMod val="75000"/>
                  <a:lumOff val="25000"/>
                </a:schemeClr>
              </a:solidFill>
              <a:latin typeface="Calibri"/>
              <a:ea typeface="+mn-ea"/>
              <a:cs typeface="Arial"/>
            </a:rPr>
            <a:t>منهجية متابعة تطور الطاقة المتجددة</a:t>
          </a:r>
          <a:endParaRPr lang="en-US" sz="2000" b="1" kern="1200" dirty="0">
            <a:solidFill>
              <a:schemeClr val="tx1">
                <a:lumMod val="75000"/>
                <a:lumOff val="25000"/>
              </a:schemeClr>
            </a:solidFill>
            <a:latin typeface="Calibri"/>
            <a:ea typeface="+mn-ea"/>
            <a:cs typeface="+mn-cs"/>
          </a:endParaRPr>
        </a:p>
      </dsp:txBody>
      <dsp:txXfrm>
        <a:off x="2122897" y="3846304"/>
        <a:ext cx="1990626" cy="687708"/>
      </dsp:txXfrm>
    </dsp:sp>
    <dsp:sp modelId="{366CF7AD-321A-469A-8A8E-CB83F589F4D2}">
      <dsp:nvSpPr>
        <dsp:cNvPr id="0" name=""/>
        <dsp:cNvSpPr/>
      </dsp:nvSpPr>
      <dsp:spPr>
        <a:xfrm>
          <a:off x="4405591" y="1487305"/>
          <a:ext cx="1215330" cy="292200"/>
        </a:xfrm>
        <a:custGeom>
          <a:avLst/>
          <a:gdLst/>
          <a:ahLst/>
          <a:cxnLst/>
          <a:rect l="0" t="0" r="0" b="0"/>
          <a:pathLst>
            <a:path>
              <a:moveTo>
                <a:pt x="0" y="0"/>
              </a:moveTo>
              <a:lnTo>
                <a:pt x="0" y="85152"/>
              </a:lnTo>
              <a:lnTo>
                <a:pt x="708338" y="85152"/>
              </a:lnTo>
              <a:lnTo>
                <a:pt x="708338" y="170304"/>
              </a:lnTo>
            </a:path>
          </a:pathLst>
        </a:custGeom>
        <a:noFill/>
        <a:ln w="25400" cap="flat" cmpd="sng" algn="ctr">
          <a:solidFill>
            <a:srgbClr val="9BBB59">
              <a:tint val="99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D9818C8-4A9A-4CCF-984B-F145029DA73E}">
      <dsp:nvSpPr>
        <dsp:cNvPr id="0" name=""/>
        <dsp:cNvSpPr/>
      </dsp:nvSpPr>
      <dsp:spPr>
        <a:xfrm>
          <a:off x="4497903" y="1779506"/>
          <a:ext cx="2246037" cy="730500"/>
        </a:xfrm>
        <a:prstGeom prst="roundRect">
          <a:avLst>
            <a:gd name="adj" fmla="val 10000"/>
          </a:avLst>
        </a:prstGeom>
        <a:solidFill>
          <a:schemeClr val="accent3">
            <a:lumMod val="50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EG" sz="2000" b="1" kern="1200" dirty="0">
              <a:solidFill>
                <a:sysClr val="window" lastClr="FFFFFF"/>
              </a:solidFill>
              <a:latin typeface="Calibri"/>
              <a:ea typeface="+mn-ea"/>
              <a:cs typeface="Arial"/>
            </a:rPr>
            <a:t>الاطار الاسترشادي لكفاءة الطاقة الكهربائية</a:t>
          </a:r>
          <a:endParaRPr lang="en-US" sz="2000" b="1" kern="1200" dirty="0">
            <a:solidFill>
              <a:sysClr val="window" lastClr="FFFFFF"/>
            </a:solidFill>
            <a:latin typeface="Calibri"/>
            <a:ea typeface="+mn-ea"/>
            <a:cs typeface="+mn-cs"/>
          </a:endParaRPr>
        </a:p>
      </dsp:txBody>
      <dsp:txXfrm>
        <a:off x="4519299" y="1800902"/>
        <a:ext cx="2203245" cy="687708"/>
      </dsp:txXfrm>
    </dsp:sp>
    <dsp:sp modelId="{1219CBFD-D09F-4707-AC03-16664273854B}">
      <dsp:nvSpPr>
        <dsp:cNvPr id="0" name=""/>
        <dsp:cNvSpPr/>
      </dsp:nvSpPr>
      <dsp:spPr>
        <a:xfrm>
          <a:off x="5575202" y="2510006"/>
          <a:ext cx="91440" cy="292200"/>
        </a:xfrm>
        <a:custGeom>
          <a:avLst/>
          <a:gdLst/>
          <a:ahLst/>
          <a:cxnLst/>
          <a:rect l="0" t="0" r="0" b="0"/>
          <a:pathLst>
            <a:path>
              <a:moveTo>
                <a:pt x="45720" y="0"/>
              </a:moveTo>
              <a:lnTo>
                <a:pt x="45720" y="170304"/>
              </a:lnTo>
            </a:path>
          </a:pathLst>
        </a:custGeom>
        <a:noFill/>
        <a:ln w="25400" cap="flat" cmpd="sng" algn="ctr">
          <a:solidFill>
            <a:srgbClr val="9BBB59">
              <a:tint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7CCA225-B880-4581-ACEB-3FD89962A10D}">
      <dsp:nvSpPr>
        <dsp:cNvPr id="0" name=""/>
        <dsp:cNvSpPr/>
      </dsp:nvSpPr>
      <dsp:spPr>
        <a:xfrm>
          <a:off x="4536506" y="2802207"/>
          <a:ext cx="2168831" cy="730500"/>
        </a:xfrm>
        <a:prstGeom prst="roundRect">
          <a:avLst>
            <a:gd name="adj" fmla="val 10000"/>
          </a:avLst>
        </a:prstGeom>
        <a:solidFill>
          <a:srgbClr val="9BBB59">
            <a:tint val="8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EG" sz="2000" b="1" kern="1200" dirty="0">
              <a:solidFill>
                <a:schemeClr val="tx1">
                  <a:lumMod val="75000"/>
                  <a:lumOff val="25000"/>
                </a:schemeClr>
              </a:solidFill>
              <a:latin typeface="Calibri"/>
              <a:ea typeface="+mn-ea"/>
              <a:cs typeface="Arial"/>
            </a:rPr>
            <a:t>نموذج الخطط الوطنية لكفاءة الطاقة</a:t>
          </a:r>
          <a:endParaRPr lang="en-US" sz="2000" b="1" kern="1200" dirty="0">
            <a:solidFill>
              <a:schemeClr val="tx1">
                <a:lumMod val="75000"/>
                <a:lumOff val="25000"/>
              </a:schemeClr>
            </a:solidFill>
            <a:latin typeface="Calibri"/>
            <a:ea typeface="+mn-ea"/>
            <a:cs typeface="+mn-cs"/>
          </a:endParaRPr>
        </a:p>
      </dsp:txBody>
      <dsp:txXfrm>
        <a:off x="4557902" y="2823603"/>
        <a:ext cx="2126039" cy="687708"/>
      </dsp:txXfrm>
    </dsp:sp>
    <dsp:sp modelId="{4E79D9A3-1139-416E-875E-33E7ACF5930C}">
      <dsp:nvSpPr>
        <dsp:cNvPr id="0" name=""/>
        <dsp:cNvSpPr/>
      </dsp:nvSpPr>
      <dsp:spPr>
        <a:xfrm>
          <a:off x="5575202" y="3532707"/>
          <a:ext cx="91440" cy="292200"/>
        </a:xfrm>
        <a:custGeom>
          <a:avLst/>
          <a:gdLst/>
          <a:ahLst/>
          <a:cxnLst/>
          <a:rect l="0" t="0" r="0" b="0"/>
          <a:pathLst>
            <a:path>
              <a:moveTo>
                <a:pt x="45720" y="0"/>
              </a:moveTo>
              <a:lnTo>
                <a:pt x="45720" y="170304"/>
              </a:lnTo>
            </a:path>
          </a:pathLst>
        </a:custGeom>
        <a:noFill/>
        <a:ln w="25400" cap="flat" cmpd="sng" algn="ctr">
          <a:solidFill>
            <a:srgbClr val="9BBB59">
              <a:tint val="7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5D65D7D-76D4-4A56-AB6A-9A00D73E7477}">
      <dsp:nvSpPr>
        <dsp:cNvPr id="0" name=""/>
        <dsp:cNvSpPr/>
      </dsp:nvSpPr>
      <dsp:spPr>
        <a:xfrm>
          <a:off x="4503343" y="3824908"/>
          <a:ext cx="2235156" cy="730500"/>
        </a:xfrm>
        <a:prstGeom prst="roundRect">
          <a:avLst>
            <a:gd name="adj" fmla="val 10000"/>
          </a:avLst>
        </a:prstGeom>
        <a:solidFill>
          <a:srgbClr val="9BBB59">
            <a:tint val="7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EG" sz="2000" b="1" kern="1200" dirty="0">
              <a:solidFill>
                <a:schemeClr val="tx1">
                  <a:lumMod val="75000"/>
                  <a:lumOff val="25000"/>
                </a:schemeClr>
              </a:solidFill>
              <a:latin typeface="Calibri"/>
              <a:ea typeface="+mn-ea"/>
              <a:cs typeface="Arial"/>
            </a:rPr>
            <a:t>منهجية متابعة تطور كفاءة الطاقة</a:t>
          </a:r>
          <a:endParaRPr lang="en-US" sz="1800" b="1" kern="1200" dirty="0">
            <a:solidFill>
              <a:schemeClr val="tx1">
                <a:lumMod val="75000"/>
                <a:lumOff val="25000"/>
              </a:schemeClr>
            </a:solidFill>
            <a:latin typeface="Calibri"/>
            <a:ea typeface="+mn-ea"/>
            <a:cs typeface="+mn-cs"/>
          </a:endParaRPr>
        </a:p>
      </dsp:txBody>
      <dsp:txXfrm>
        <a:off x="4524739" y="3846304"/>
        <a:ext cx="2192364" cy="687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3F085-758F-3148-9CED-44EF0DD7601C}">
      <dsp:nvSpPr>
        <dsp:cNvPr id="0" name=""/>
        <dsp:cNvSpPr/>
      </dsp:nvSpPr>
      <dsp:spPr>
        <a:xfrm>
          <a:off x="0" y="0"/>
          <a:ext cx="8337177" cy="766381"/>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EG" sz="2000" b="1" kern="1200" dirty="0">
              <a:effectLst/>
              <a:latin typeface="Calibri" charset="0"/>
              <a:ea typeface="Calibri" charset="0"/>
              <a:cs typeface="Simplified Arabic" charset="0"/>
            </a:rPr>
            <a:t>الإبقاء على المكانة الاستراتيجية للمنطقة العربية في أسواق الطاقة العالمية </a:t>
          </a:r>
          <a:endParaRPr lang="ar-SA" sz="2000" b="1" kern="1200" dirty="0"/>
        </a:p>
      </dsp:txBody>
      <dsp:txXfrm>
        <a:off x="1744073" y="0"/>
        <a:ext cx="6593103" cy="766381"/>
      </dsp:txXfrm>
    </dsp:sp>
    <dsp:sp modelId="{B9DB1EF7-1FF0-824E-A759-E35AE7FCC5EC}">
      <dsp:nvSpPr>
        <dsp:cNvPr id="0" name=""/>
        <dsp:cNvSpPr/>
      </dsp:nvSpPr>
      <dsp:spPr>
        <a:xfrm>
          <a:off x="117498" y="60409"/>
          <a:ext cx="1402463" cy="61310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C26402A-AEBB-9C45-A9BD-63E116D1C386}">
      <dsp:nvSpPr>
        <dsp:cNvPr id="0" name=""/>
        <dsp:cNvSpPr/>
      </dsp:nvSpPr>
      <dsp:spPr>
        <a:xfrm>
          <a:off x="0" y="843019"/>
          <a:ext cx="8337177" cy="766381"/>
        </a:xfrm>
        <a:prstGeom prst="roundRect">
          <a:avLst>
            <a:gd name="adj" fmla="val 10000"/>
          </a:avLst>
        </a:prstGeom>
        <a:solidFill>
          <a:schemeClr val="accent3">
            <a:hueOff val="2250053"/>
            <a:satOff val="-3376"/>
            <a:lumOff val="-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EG" sz="2000" b="1" kern="1200" dirty="0">
              <a:effectLst/>
              <a:latin typeface="Calibri" charset="0"/>
              <a:ea typeface="Calibri" charset="0"/>
              <a:cs typeface="Simplified Arabic" charset="0"/>
            </a:rPr>
            <a:t>إدماج عنصري الطاقة المتجددة وكفاءة الطاقة في التخطيط لقطاع الطاقة من منظور عربي متكامل</a:t>
          </a:r>
          <a:endParaRPr lang="en-US" sz="2000" b="1" kern="1200" dirty="0">
            <a:effectLst/>
            <a:latin typeface="Calibri" charset="0"/>
            <a:ea typeface="Calibri" charset="0"/>
            <a:cs typeface="Arial" charset="0"/>
          </a:endParaRPr>
        </a:p>
      </dsp:txBody>
      <dsp:txXfrm>
        <a:off x="1744073" y="843019"/>
        <a:ext cx="6593103" cy="766381"/>
      </dsp:txXfrm>
    </dsp:sp>
    <dsp:sp modelId="{81A7E415-ED79-D642-8EE3-5CCBB108A9A6}">
      <dsp:nvSpPr>
        <dsp:cNvPr id="0" name=""/>
        <dsp:cNvSpPr/>
      </dsp:nvSpPr>
      <dsp:spPr>
        <a:xfrm>
          <a:off x="58604" y="919657"/>
          <a:ext cx="1395926" cy="61310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26000" b="-126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371ABBB-D809-BE43-9F44-21F0ED8A3D4B}">
      <dsp:nvSpPr>
        <dsp:cNvPr id="0" name=""/>
        <dsp:cNvSpPr/>
      </dsp:nvSpPr>
      <dsp:spPr>
        <a:xfrm>
          <a:off x="0" y="1686039"/>
          <a:ext cx="8337177" cy="766381"/>
        </a:xfrm>
        <a:prstGeom prst="roundRect">
          <a:avLst>
            <a:gd name="adj" fmla="val 10000"/>
          </a:avLst>
        </a:prstGeom>
        <a:solidFill>
          <a:schemeClr val="accent3">
            <a:hueOff val="4500106"/>
            <a:satOff val="-6752"/>
            <a:lumOff val="-1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EG" sz="2000" b="1" kern="1200" dirty="0">
              <a:effectLst/>
              <a:latin typeface="Calibri" charset="0"/>
              <a:ea typeface="Calibri" charset="0"/>
              <a:cs typeface="Simplified Arabic" charset="0"/>
            </a:rPr>
            <a:t>ضمان استمرار مساهمة قطاع الطاقة في </a:t>
          </a:r>
          <a:r>
            <a:rPr lang="ar-EG" sz="2000" b="1" kern="1200">
              <a:effectLst/>
              <a:latin typeface="Calibri" charset="0"/>
              <a:ea typeface="Calibri" charset="0"/>
              <a:cs typeface="Simplified Arabic" charset="0"/>
            </a:rPr>
            <a:t>الناتج االمحلي الإجمالي من </a:t>
          </a:r>
          <a:r>
            <a:rPr lang="ar-EG" sz="2000" b="1" kern="1200" dirty="0">
              <a:effectLst/>
              <a:latin typeface="Calibri" charset="0"/>
              <a:ea typeface="Calibri" charset="0"/>
              <a:cs typeface="Simplified Arabic" charset="0"/>
            </a:rPr>
            <a:t>خلال المحافظة على الموارد والاحتياطات وتخفيض الاستيراد.</a:t>
          </a:r>
          <a:endParaRPr lang="en-US" sz="2000" b="1" kern="1200" dirty="0">
            <a:effectLst/>
            <a:latin typeface="Calibri" charset="0"/>
            <a:ea typeface="Calibri" charset="0"/>
            <a:cs typeface="Arial" charset="0"/>
          </a:endParaRPr>
        </a:p>
      </dsp:txBody>
      <dsp:txXfrm>
        <a:off x="1744073" y="1686039"/>
        <a:ext cx="6593103" cy="766381"/>
      </dsp:txXfrm>
    </dsp:sp>
    <dsp:sp modelId="{C1D4D6F9-BC49-0A4A-916F-DF32E549BC68}">
      <dsp:nvSpPr>
        <dsp:cNvPr id="0" name=""/>
        <dsp:cNvSpPr/>
      </dsp:nvSpPr>
      <dsp:spPr>
        <a:xfrm>
          <a:off x="130579" y="1762677"/>
          <a:ext cx="1271586" cy="613105"/>
        </a:xfrm>
        <a:prstGeom prst="roundRect">
          <a:avLst>
            <a:gd name="adj" fmla="val 10000"/>
          </a:avLst>
        </a:prstGeom>
        <a:blipFill rotWithShape="1">
          <a:blip xmlns:r="http://schemas.openxmlformats.org/officeDocument/2006/relationships" r:embed="rId3"/>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CC55C807-19AA-C044-8FB1-C5BC865F25CD}">
      <dsp:nvSpPr>
        <dsp:cNvPr id="0" name=""/>
        <dsp:cNvSpPr/>
      </dsp:nvSpPr>
      <dsp:spPr>
        <a:xfrm>
          <a:off x="0" y="2529059"/>
          <a:ext cx="8337177" cy="766381"/>
        </a:xfrm>
        <a:prstGeom prst="roundRect">
          <a:avLst>
            <a:gd name="adj" fmla="val 10000"/>
          </a:avLst>
        </a:prstGeom>
        <a:solidFill>
          <a:schemeClr val="accent3">
            <a:hueOff val="6750158"/>
            <a:satOff val="-10128"/>
            <a:lumOff val="-164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EG" sz="2000" b="1" kern="1200" dirty="0">
              <a:effectLst/>
              <a:latin typeface="Calibri" charset="0"/>
              <a:ea typeface="Calibri" charset="0"/>
              <a:cs typeface="Simplified Arabic" charset="0"/>
            </a:rPr>
            <a:t>العمل على أن يبقى قطاع الطاقة مزوداً رئيسياً للدخل الوطني لا أن يصبح عائقاً أو مستهلكاً لمصادر الدخل الأخرى</a:t>
          </a:r>
          <a:endParaRPr lang="ar-SA" sz="2000" b="1" kern="1200" dirty="0"/>
        </a:p>
      </dsp:txBody>
      <dsp:txXfrm>
        <a:off x="1744073" y="2529059"/>
        <a:ext cx="6593103" cy="766381"/>
      </dsp:txXfrm>
    </dsp:sp>
    <dsp:sp modelId="{6C27DD03-FAA2-6046-A53E-D7A2C08FE122}">
      <dsp:nvSpPr>
        <dsp:cNvPr id="0" name=""/>
        <dsp:cNvSpPr/>
      </dsp:nvSpPr>
      <dsp:spPr>
        <a:xfrm>
          <a:off x="55336" y="2621926"/>
          <a:ext cx="1350105" cy="613105"/>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27000" b="-227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7D70287-11EB-8349-8100-9B4D3C01DDAD}">
      <dsp:nvSpPr>
        <dsp:cNvPr id="0" name=""/>
        <dsp:cNvSpPr/>
      </dsp:nvSpPr>
      <dsp:spPr>
        <a:xfrm>
          <a:off x="0" y="3372079"/>
          <a:ext cx="8337177" cy="766381"/>
        </a:xfrm>
        <a:prstGeom prst="roundRect">
          <a:avLst>
            <a:gd name="adj" fmla="val 10000"/>
          </a:avLst>
        </a:prstGeom>
        <a:solidFill>
          <a:schemeClr val="accent3">
            <a:hueOff val="9000211"/>
            <a:satOff val="-13504"/>
            <a:lumOff val="-219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EG" sz="2000" b="1" kern="1200" dirty="0">
              <a:effectLst/>
              <a:latin typeface="Calibri" charset="0"/>
              <a:ea typeface="Calibri" charset="0"/>
              <a:cs typeface="Simplified Arabic" charset="0"/>
            </a:rPr>
            <a:t>زيادة فرص العمل المباشرة وغير المباشرة التي يؤمنها قطاع الطاقة المستدامة. </a:t>
          </a:r>
          <a:endParaRPr lang="ar-SA" sz="2000" b="1" kern="1200" dirty="0"/>
        </a:p>
      </dsp:txBody>
      <dsp:txXfrm>
        <a:off x="1744073" y="3372079"/>
        <a:ext cx="6593103" cy="766381"/>
      </dsp:txXfrm>
    </dsp:sp>
    <dsp:sp modelId="{59E2A285-6229-434B-A35B-15185061505A}">
      <dsp:nvSpPr>
        <dsp:cNvPr id="0" name=""/>
        <dsp:cNvSpPr/>
      </dsp:nvSpPr>
      <dsp:spPr>
        <a:xfrm>
          <a:off x="55336" y="3416259"/>
          <a:ext cx="1350105" cy="613105"/>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61000" b="-6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D1178A6-C012-5D43-A30A-099E355C8672}">
      <dsp:nvSpPr>
        <dsp:cNvPr id="0" name=""/>
        <dsp:cNvSpPr/>
      </dsp:nvSpPr>
      <dsp:spPr>
        <a:xfrm>
          <a:off x="0" y="4215098"/>
          <a:ext cx="8337177" cy="766381"/>
        </a:xfrm>
        <a:prstGeom prst="roundRect">
          <a:avLst>
            <a:gd name="adj" fmla="val 10000"/>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EG" sz="2000" b="1" kern="1200" dirty="0">
              <a:effectLst/>
              <a:latin typeface="Calibri" charset="0"/>
              <a:ea typeface="Calibri" charset="0"/>
              <a:cs typeface="Simplified Arabic" charset="0"/>
            </a:rPr>
            <a:t>زيادة قدرة الاقتصادات العربية في وجه التغيرات الحادة في خريطة الطاقة العالمية</a:t>
          </a:r>
          <a:endParaRPr lang="ar-SA" sz="2000" b="1" kern="1200" dirty="0"/>
        </a:p>
      </dsp:txBody>
      <dsp:txXfrm>
        <a:off x="1744073" y="4215098"/>
        <a:ext cx="6593103" cy="766381"/>
      </dsp:txXfrm>
    </dsp:sp>
    <dsp:sp modelId="{C198E2B7-DAB5-5945-9148-5EF0AF2E5DAE}">
      <dsp:nvSpPr>
        <dsp:cNvPr id="0" name=""/>
        <dsp:cNvSpPr/>
      </dsp:nvSpPr>
      <dsp:spPr>
        <a:xfrm>
          <a:off x="107694" y="4298977"/>
          <a:ext cx="1297748" cy="613105"/>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61000" b="-6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A01DC-AC02-D543-BBA0-DE0696CFE151}">
      <dsp:nvSpPr>
        <dsp:cNvPr id="0" name=""/>
        <dsp:cNvSpPr/>
      </dsp:nvSpPr>
      <dsp:spPr>
        <a:xfrm>
          <a:off x="3587485" y="318141"/>
          <a:ext cx="4432082" cy="183176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t>سيناريو الحالة الاعتيادية (BLS: </a:t>
          </a:r>
          <a:r>
            <a:rPr lang="ar-SA" sz="1800" b="1" kern="1200" dirty="0" err="1"/>
            <a:t>Baseline</a:t>
          </a:r>
          <a:r>
            <a:rPr lang="ar-SA" sz="1800" b="1" kern="1200" dirty="0"/>
            <a:t> </a:t>
          </a:r>
          <a:r>
            <a:rPr lang="ar-SA" sz="1800" b="1" kern="1200" dirty="0" err="1"/>
            <a:t>Scenario</a:t>
          </a:r>
          <a:r>
            <a:rPr lang="ar-SA" sz="1800" b="1" kern="1200" dirty="0"/>
            <a:t>): يمثل سياسات الوضع الراهن بافتراض عدم حدوث تغيرات جوهرية في الخطط التنموية قياساً بما هو عليه الحال في السنة الأساس. </a:t>
          </a:r>
        </a:p>
      </dsp:txBody>
      <dsp:txXfrm>
        <a:off x="4503368" y="318141"/>
        <a:ext cx="2600316" cy="1831766"/>
      </dsp:txXfrm>
    </dsp:sp>
    <dsp:sp modelId="{124A5C44-F15C-2944-9259-62415D73FF24}">
      <dsp:nvSpPr>
        <dsp:cNvPr id="0" name=""/>
        <dsp:cNvSpPr/>
      </dsp:nvSpPr>
      <dsp:spPr>
        <a:xfrm>
          <a:off x="3578106" y="2261805"/>
          <a:ext cx="4376162" cy="199922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t>سيناريو التطور المستدام للطاقة (SED: </a:t>
          </a:r>
          <a:r>
            <a:rPr lang="ar-SA" sz="1800" b="1" kern="1200" dirty="0" err="1"/>
            <a:t>Sustainable</a:t>
          </a:r>
          <a:r>
            <a:rPr lang="ar-SA" sz="1800" b="1" kern="1200" dirty="0"/>
            <a:t> </a:t>
          </a:r>
          <a:r>
            <a:rPr lang="ar-SA" sz="1800" b="1" kern="1200" dirty="0" err="1"/>
            <a:t>Energy</a:t>
          </a:r>
          <a:r>
            <a:rPr lang="ar-SA" sz="1800" b="1" kern="1200" dirty="0"/>
            <a:t> </a:t>
          </a:r>
          <a:r>
            <a:rPr lang="ar-SA" sz="1800" b="1" kern="1200" dirty="0" err="1"/>
            <a:t>Development</a:t>
          </a:r>
          <a:r>
            <a:rPr lang="ar-SA" sz="1800" b="1" kern="1200" dirty="0"/>
            <a:t>): يمثل مسار التطور المنشود تحت تأثير سياسات الطاقة المستدامة. </a:t>
          </a:r>
        </a:p>
      </dsp:txBody>
      <dsp:txXfrm>
        <a:off x="4577716" y="2261805"/>
        <a:ext cx="2376942" cy="1999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D0034-6CD5-4BD3-8A44-24B6D5DB43EF}">
      <dsp:nvSpPr>
        <dsp:cNvPr id="0" name=""/>
        <dsp:cNvSpPr/>
      </dsp:nvSpPr>
      <dsp:spPr>
        <a:xfrm rot="16200000">
          <a:off x="2515899" y="-2036321"/>
          <a:ext cx="934482" cy="5244549"/>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ar-SY" sz="2000" kern="1200" dirty="0"/>
            <a:t>3500 ك و س / فرد</a:t>
          </a:r>
          <a:endParaRPr lang="en-US" sz="2000" kern="1200" dirty="0"/>
        </a:p>
        <a:p>
          <a:pPr marL="228600" lvl="1" indent="-228600" algn="r" defTabSz="889000" rtl="1">
            <a:lnSpc>
              <a:spcPct val="90000"/>
            </a:lnSpc>
            <a:spcBef>
              <a:spcPct val="0"/>
            </a:spcBef>
            <a:spcAft>
              <a:spcPct val="15000"/>
            </a:spcAft>
            <a:buChar char="•"/>
          </a:pPr>
          <a:r>
            <a:rPr lang="ar-SY" sz="2000" kern="1200" dirty="0"/>
            <a:t>1.4 ط م ن / فرد</a:t>
          </a:r>
          <a:endParaRPr lang="en-US" sz="2000" kern="1200" dirty="0"/>
        </a:p>
      </dsp:txBody>
      <dsp:txXfrm rot="5400000">
        <a:off x="406484" y="164330"/>
        <a:ext cx="5198931" cy="843246"/>
      </dsp:txXfrm>
    </dsp:sp>
    <dsp:sp modelId="{EA283976-FD7B-468C-A3E6-9E62EF04D75E}">
      <dsp:nvSpPr>
        <dsp:cNvPr id="0" name=""/>
        <dsp:cNvSpPr/>
      </dsp:nvSpPr>
      <dsp:spPr>
        <a:xfrm>
          <a:off x="5691583" y="0"/>
          <a:ext cx="2228327" cy="116810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ar-SY" sz="2900" kern="1200" dirty="0"/>
            <a:t>الوصول الميسر لخدمات الطاقة</a:t>
          </a:r>
          <a:endParaRPr lang="en-US" sz="2900" kern="1200" dirty="0"/>
        </a:p>
      </dsp:txBody>
      <dsp:txXfrm>
        <a:off x="5748605" y="57022"/>
        <a:ext cx="2114283" cy="1054059"/>
      </dsp:txXfrm>
    </dsp:sp>
    <dsp:sp modelId="{85F2C681-A848-45C2-8B97-A761D347D2B2}">
      <dsp:nvSpPr>
        <dsp:cNvPr id="0" name=""/>
        <dsp:cNvSpPr/>
      </dsp:nvSpPr>
      <dsp:spPr>
        <a:xfrm rot="16200000">
          <a:off x="2535163" y="-809813"/>
          <a:ext cx="934482" cy="5244549"/>
        </a:xfrm>
        <a:prstGeom prst="round2SameRect">
          <a:avLst/>
        </a:prstGeom>
        <a:solidFill>
          <a:schemeClr val="accent3">
            <a:tint val="40000"/>
            <a:alpha val="90000"/>
            <a:hueOff val="3572285"/>
            <a:satOff val="-4598"/>
            <a:lumOff val="-358"/>
            <a:alphaOff val="0"/>
          </a:schemeClr>
        </a:solidFill>
        <a:ln w="25400" cap="flat" cmpd="sng" algn="ctr">
          <a:solidFill>
            <a:schemeClr val="accent3">
              <a:tint val="40000"/>
              <a:alpha val="90000"/>
              <a:hueOff val="3572285"/>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ar-SY" sz="2000" kern="1200" dirty="0"/>
            <a:t>12.4% من الكهرباء المولدة</a:t>
          </a:r>
          <a:endParaRPr lang="en-US" sz="2000" kern="1200" dirty="0"/>
        </a:p>
        <a:p>
          <a:pPr marL="228600" lvl="1" indent="-228600" algn="r" defTabSz="889000" rtl="1">
            <a:lnSpc>
              <a:spcPct val="90000"/>
            </a:lnSpc>
            <a:spcBef>
              <a:spcPct val="0"/>
            </a:spcBef>
            <a:spcAft>
              <a:spcPct val="15000"/>
            </a:spcAft>
            <a:buChar char="•"/>
          </a:pPr>
          <a:r>
            <a:rPr lang="ar-SY" sz="2000" kern="1200" dirty="0"/>
            <a:t>2.8% من الطاقة النهائية</a:t>
          </a:r>
          <a:endParaRPr lang="en-US" sz="2000" kern="1200" dirty="0"/>
        </a:p>
      </dsp:txBody>
      <dsp:txXfrm rot="5400000">
        <a:off x="425748" y="1390838"/>
        <a:ext cx="5198931" cy="843246"/>
      </dsp:txXfrm>
    </dsp:sp>
    <dsp:sp modelId="{B403990A-73A4-49E5-916C-9AD6FD182B4B}">
      <dsp:nvSpPr>
        <dsp:cNvPr id="0" name=""/>
        <dsp:cNvSpPr/>
      </dsp:nvSpPr>
      <dsp:spPr>
        <a:xfrm>
          <a:off x="5624679" y="1228409"/>
          <a:ext cx="2209063" cy="1168103"/>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ar-SY" sz="2900" kern="1200" dirty="0"/>
            <a:t>الطاقة المتجددة </a:t>
          </a:r>
          <a:endParaRPr lang="en-US" sz="2900" kern="1200" dirty="0"/>
        </a:p>
      </dsp:txBody>
      <dsp:txXfrm>
        <a:off x="5681701" y="1285431"/>
        <a:ext cx="2095019" cy="1054059"/>
      </dsp:txXfrm>
    </dsp:sp>
    <dsp:sp modelId="{6180DB7C-856B-4AE6-949C-D8B63ADAD493}">
      <dsp:nvSpPr>
        <dsp:cNvPr id="0" name=""/>
        <dsp:cNvSpPr/>
      </dsp:nvSpPr>
      <dsp:spPr>
        <a:xfrm rot="16200000">
          <a:off x="2360284" y="472581"/>
          <a:ext cx="1274755" cy="5239428"/>
        </a:xfrm>
        <a:prstGeom prst="round2SameRect">
          <a:avLst/>
        </a:prstGeom>
        <a:solidFill>
          <a:schemeClr val="accent3">
            <a:tint val="40000"/>
            <a:alpha val="90000"/>
            <a:hueOff val="7144569"/>
            <a:satOff val="-9195"/>
            <a:lumOff val="-717"/>
            <a:alphaOff val="0"/>
          </a:schemeClr>
        </a:solidFill>
        <a:ln w="25400" cap="flat" cmpd="sng" algn="ctr">
          <a:solidFill>
            <a:schemeClr val="accent3">
              <a:tint val="40000"/>
              <a:alpha val="90000"/>
              <a:hueOff val="7144569"/>
              <a:satOff val="-9195"/>
              <a:lumOff val="-7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ar-SY" sz="1800" kern="1200" dirty="0"/>
            <a:t>كفاءة </a:t>
          </a:r>
          <a:r>
            <a:rPr lang="ar-SA" sz="1800" kern="1200" dirty="0"/>
            <a:t>الطاقة الأولية 2014-2030 30% من 0.29 </a:t>
          </a:r>
          <a:r>
            <a:rPr lang="ar-SY" sz="1800" kern="1200" dirty="0"/>
            <a:t>-</a:t>
          </a:r>
          <a:r>
            <a:rPr lang="ar-SA" sz="1800" kern="1200" dirty="0"/>
            <a:t>0.22 </a:t>
          </a:r>
          <a:r>
            <a:rPr lang="ar-SA" sz="1800" kern="1200" dirty="0" err="1"/>
            <a:t>ك.م.ن</a:t>
          </a:r>
          <a:r>
            <a:rPr lang="ar-SA" sz="1800" kern="1200" dirty="0"/>
            <a:t>/دولار، </a:t>
          </a:r>
          <a:endParaRPr lang="en-US" sz="1800" kern="1200" dirty="0"/>
        </a:p>
        <a:p>
          <a:pPr marL="171450" lvl="1" indent="-171450" algn="r" defTabSz="800100" rtl="1">
            <a:lnSpc>
              <a:spcPct val="90000"/>
            </a:lnSpc>
            <a:spcBef>
              <a:spcPct val="0"/>
            </a:spcBef>
            <a:spcAft>
              <a:spcPct val="15000"/>
            </a:spcAft>
            <a:buChar char="•"/>
          </a:pPr>
          <a:r>
            <a:rPr lang="ar-SA" sz="1800" kern="1200" dirty="0"/>
            <a:t>كفاءة محطات التوليد 36% </a:t>
          </a:r>
          <a:r>
            <a:rPr lang="ar-SY" sz="1800" kern="1200" dirty="0"/>
            <a:t>-</a:t>
          </a:r>
          <a:r>
            <a:rPr lang="ar-SA" sz="1800" kern="1200" dirty="0"/>
            <a:t>49%،</a:t>
          </a:r>
          <a:r>
            <a:rPr lang="ar-SY" sz="1800" kern="1200" dirty="0"/>
            <a:t> </a:t>
          </a:r>
          <a:r>
            <a:rPr lang="ar-SA" sz="1800" kern="1200" dirty="0"/>
            <a:t>فواقد النقل والتوزيع  من 16.5% </a:t>
          </a:r>
          <a:r>
            <a:rPr lang="ar-SY" sz="1800" kern="1200" dirty="0"/>
            <a:t>-</a:t>
          </a:r>
          <a:r>
            <a:rPr lang="ar-SA" sz="1800" kern="1200" dirty="0"/>
            <a:t>9%</a:t>
          </a:r>
          <a:endParaRPr lang="ar-SY" sz="1800" kern="1200" dirty="0"/>
        </a:p>
        <a:p>
          <a:pPr marL="171450" lvl="1" indent="-171450" algn="r" defTabSz="800100" rtl="1">
            <a:lnSpc>
              <a:spcPct val="90000"/>
            </a:lnSpc>
            <a:spcBef>
              <a:spcPct val="0"/>
            </a:spcBef>
            <a:spcAft>
              <a:spcPct val="15000"/>
            </a:spcAft>
            <a:buChar char="•"/>
          </a:pPr>
          <a:r>
            <a:rPr lang="ar-SA" sz="1800" kern="1200" dirty="0"/>
            <a:t>الكفاءة الكلية لنظام الطاقة 61% لأكثر من 68% .</a:t>
          </a:r>
          <a:endParaRPr lang="ar-SY" sz="1800" kern="1200" dirty="0"/>
        </a:p>
      </dsp:txBody>
      <dsp:txXfrm rot="5400000">
        <a:off x="440176" y="2517145"/>
        <a:ext cx="5177200" cy="1150299"/>
      </dsp:txXfrm>
    </dsp:sp>
    <dsp:sp modelId="{C67C2E0F-6DB2-47E0-9D0C-F1367F1DA69F}">
      <dsp:nvSpPr>
        <dsp:cNvPr id="0" name=""/>
        <dsp:cNvSpPr/>
      </dsp:nvSpPr>
      <dsp:spPr>
        <a:xfrm>
          <a:off x="5617376" y="2508244"/>
          <a:ext cx="2216366" cy="1168103"/>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ar-SY" sz="2900" kern="1200" dirty="0"/>
            <a:t>كفاءة الطاقة </a:t>
          </a:r>
          <a:endParaRPr lang="en-US" sz="2900" kern="1200" dirty="0"/>
        </a:p>
      </dsp:txBody>
      <dsp:txXfrm>
        <a:off x="5674398" y="2565266"/>
        <a:ext cx="2102322" cy="1054059"/>
      </dsp:txXfrm>
    </dsp:sp>
    <dsp:sp modelId="{4F61362C-0FA2-418C-A9CD-6E2333A8D9C4}">
      <dsp:nvSpPr>
        <dsp:cNvPr id="0" name=""/>
        <dsp:cNvSpPr/>
      </dsp:nvSpPr>
      <dsp:spPr>
        <a:xfrm rot="16200000">
          <a:off x="2573632" y="1749855"/>
          <a:ext cx="934482" cy="5244549"/>
        </a:xfrm>
        <a:prstGeom prst="round2Same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ar-SY" sz="2000" kern="1200" dirty="0"/>
            <a:t>710 إلى 497 كغ-</a:t>
          </a:r>
          <a:r>
            <a:rPr lang="en-GB" sz="2000" kern="1200" dirty="0"/>
            <a:t>CO</a:t>
          </a:r>
          <a:r>
            <a:rPr lang="en-GB" sz="2000" kern="1200" baseline="-25000" dirty="0"/>
            <a:t>2</a:t>
          </a:r>
          <a:r>
            <a:rPr lang="ar-SY" sz="2000" kern="1200" dirty="0"/>
            <a:t>/ </a:t>
          </a:r>
          <a:r>
            <a:rPr lang="ar-SY" sz="2000" kern="1200" dirty="0" err="1"/>
            <a:t>م.و.س</a:t>
          </a:r>
          <a:endParaRPr lang="en-US" sz="2000" kern="1200" dirty="0"/>
        </a:p>
      </dsp:txBody>
      <dsp:txXfrm rot="5400000">
        <a:off x="464217" y="3950506"/>
        <a:ext cx="5198931" cy="843246"/>
      </dsp:txXfrm>
    </dsp:sp>
    <dsp:sp modelId="{B54ABC8E-C009-4AD0-8C96-14C33294213C}">
      <dsp:nvSpPr>
        <dsp:cNvPr id="0" name=""/>
        <dsp:cNvSpPr/>
      </dsp:nvSpPr>
      <dsp:spPr>
        <a:xfrm>
          <a:off x="5663148" y="3788078"/>
          <a:ext cx="2170594" cy="1168103"/>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ar-SY" sz="2900" kern="1200" dirty="0"/>
            <a:t>الإصدار النوعي</a:t>
          </a:r>
          <a:endParaRPr lang="en-US" sz="2900" kern="1200" dirty="0"/>
        </a:p>
      </dsp:txBody>
      <dsp:txXfrm>
        <a:off x="5720170" y="3845100"/>
        <a:ext cx="2056550" cy="10540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FBE71-EF6C-4D57-A51E-D80629A5980C}">
      <dsp:nvSpPr>
        <dsp:cNvPr id="0" name=""/>
        <dsp:cNvSpPr/>
      </dsp:nvSpPr>
      <dsp:spPr>
        <a:xfrm>
          <a:off x="3647" y="63522"/>
          <a:ext cx="984597" cy="984597"/>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25D616-73BC-43DD-9F5B-AFEF9BA7F45B}">
      <dsp:nvSpPr>
        <dsp:cNvPr id="0" name=""/>
        <dsp:cNvSpPr/>
      </dsp:nvSpPr>
      <dsp:spPr>
        <a:xfrm>
          <a:off x="102107" y="161982"/>
          <a:ext cx="787678" cy="787678"/>
        </a:xfrm>
        <a:prstGeom prst="pie">
          <a:avLst>
            <a:gd name="adj1" fmla="val 12600000"/>
            <a:gd name="adj2" fmla="val 162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6D055C-9B41-468D-9718-49CC29ABBD3D}">
      <dsp:nvSpPr>
        <dsp:cNvPr id="0" name=""/>
        <dsp:cNvSpPr/>
      </dsp:nvSpPr>
      <dsp:spPr>
        <a:xfrm rot="16200000">
          <a:off x="-1128639" y="2278867"/>
          <a:ext cx="2855333" cy="590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622300">
            <a:lnSpc>
              <a:spcPct val="90000"/>
            </a:lnSpc>
            <a:spcBef>
              <a:spcPct val="0"/>
            </a:spcBef>
            <a:spcAft>
              <a:spcPct val="35000"/>
            </a:spcAft>
            <a:buNone/>
          </a:pPr>
          <a:r>
            <a:rPr lang="ar-SA" sz="1400" b="1" kern="1200">
              <a:solidFill>
                <a:schemeClr val="accent6">
                  <a:lumMod val="50000"/>
                </a:schemeClr>
              </a:solidFill>
              <a:cs typeface="PT Bold Heading" panose="02010400000000000000" pitchFamily="2" charset="-78"/>
            </a:rPr>
            <a:t>زيادة مساهمة الطاقات المتجددة</a:t>
          </a:r>
          <a:endParaRPr lang="en-US" sz="1400" kern="1200">
            <a:solidFill>
              <a:schemeClr val="accent6">
                <a:lumMod val="50000"/>
              </a:schemeClr>
            </a:solidFill>
            <a:cs typeface="PT Bold Heading" panose="02010400000000000000" pitchFamily="2" charset="-78"/>
          </a:endParaRPr>
        </a:p>
      </dsp:txBody>
      <dsp:txXfrm>
        <a:off x="-1128639" y="2278867"/>
        <a:ext cx="2855333" cy="590758"/>
      </dsp:txXfrm>
    </dsp:sp>
    <dsp:sp modelId="{0EBC3A8A-A8F8-46A3-9205-7E12EA62B8E2}">
      <dsp:nvSpPr>
        <dsp:cNvPr id="0" name=""/>
        <dsp:cNvSpPr/>
      </dsp:nvSpPr>
      <dsp:spPr>
        <a:xfrm>
          <a:off x="692866" y="63522"/>
          <a:ext cx="1969195" cy="3938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r" defTabSz="533400" rtl="1">
            <a:lnSpc>
              <a:spcPct val="90000"/>
            </a:lnSpc>
            <a:spcBef>
              <a:spcPct val="0"/>
            </a:spcBef>
            <a:spcAft>
              <a:spcPct val="35000"/>
            </a:spcAft>
            <a:buNone/>
          </a:pPr>
          <a:r>
            <a:rPr lang="ar-SA" sz="1200" kern="1200">
              <a:cs typeface="PT Bold Heading" panose="02010400000000000000" pitchFamily="2" charset="-78"/>
            </a:rPr>
            <a:t>ستزداد نسبة مساهمة الطاقات المتجددة بشكل معتبر </a:t>
          </a:r>
          <a:r>
            <a:rPr lang="ar-SA" sz="1200" kern="1200">
              <a:solidFill>
                <a:srgbClr val="FF0000"/>
              </a:solidFill>
              <a:cs typeface="PT Bold Heading" panose="02010400000000000000" pitchFamily="2" charset="-78"/>
            </a:rPr>
            <a:t>لتصل إلى 12.4% من الكهرباء المولدة </a:t>
          </a:r>
          <a:r>
            <a:rPr lang="ar-SA" sz="1200" kern="1200">
              <a:cs typeface="PT Bold Heading" panose="02010400000000000000" pitchFamily="2" charset="-78"/>
            </a:rPr>
            <a:t>بزيادة ثلاثة أضعاف ما كانت عليه بداية الدراسة، كما ستتضاعف حصتها في مجمل الطاقة النهائية ثلاث مرات لتصل إلى 2.8%.</a:t>
          </a:r>
          <a:endParaRPr lang="en-US" sz="1200" kern="1200">
            <a:cs typeface="PT Bold Heading" panose="02010400000000000000" pitchFamily="2" charset="-78"/>
          </a:endParaRPr>
        </a:p>
      </dsp:txBody>
      <dsp:txXfrm>
        <a:off x="692866" y="63522"/>
        <a:ext cx="1969195" cy="3938391"/>
      </dsp:txXfrm>
    </dsp:sp>
    <dsp:sp modelId="{7FFB8609-42F9-4DB7-8405-09393DE858BC}">
      <dsp:nvSpPr>
        <dsp:cNvPr id="0" name=""/>
        <dsp:cNvSpPr/>
      </dsp:nvSpPr>
      <dsp:spPr>
        <a:xfrm>
          <a:off x="3020208" y="63522"/>
          <a:ext cx="984597" cy="984597"/>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DAC885-CA79-4605-AB75-DCE690E59C5F}">
      <dsp:nvSpPr>
        <dsp:cNvPr id="0" name=""/>
        <dsp:cNvSpPr/>
      </dsp:nvSpPr>
      <dsp:spPr>
        <a:xfrm>
          <a:off x="3118668" y="161982"/>
          <a:ext cx="787678" cy="787678"/>
        </a:xfrm>
        <a:prstGeom prst="pie">
          <a:avLst>
            <a:gd name="adj1" fmla="val 9000000"/>
            <a:gd name="adj2" fmla="val 162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884286-ED72-4DDC-BD57-564D8373CE38}">
      <dsp:nvSpPr>
        <dsp:cNvPr id="0" name=""/>
        <dsp:cNvSpPr/>
      </dsp:nvSpPr>
      <dsp:spPr>
        <a:xfrm rot="16200000">
          <a:off x="1887921" y="2278867"/>
          <a:ext cx="2855333" cy="590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622300">
            <a:lnSpc>
              <a:spcPct val="90000"/>
            </a:lnSpc>
            <a:spcBef>
              <a:spcPct val="0"/>
            </a:spcBef>
            <a:spcAft>
              <a:spcPct val="35000"/>
            </a:spcAft>
            <a:buNone/>
          </a:pPr>
          <a:r>
            <a:rPr lang="ar-SA" sz="1400" b="1" kern="1200">
              <a:solidFill>
                <a:schemeClr val="accent6">
                  <a:lumMod val="50000"/>
                </a:schemeClr>
              </a:solidFill>
              <a:cs typeface="PT Bold Heading" panose="02010400000000000000" pitchFamily="2" charset="-78"/>
            </a:rPr>
            <a:t>زيادة كفاءة الطاقة</a:t>
          </a:r>
          <a:endParaRPr lang="en-US" sz="1400" kern="1200">
            <a:solidFill>
              <a:schemeClr val="accent6">
                <a:lumMod val="50000"/>
              </a:schemeClr>
            </a:solidFill>
            <a:cs typeface="PT Bold Heading" panose="02010400000000000000" pitchFamily="2" charset="-78"/>
          </a:endParaRPr>
        </a:p>
      </dsp:txBody>
      <dsp:txXfrm>
        <a:off x="1887921" y="2278867"/>
        <a:ext cx="2855333" cy="590758"/>
      </dsp:txXfrm>
    </dsp:sp>
    <dsp:sp modelId="{732F0D40-274C-40FD-9B7D-41AFD279C13E}">
      <dsp:nvSpPr>
        <dsp:cNvPr id="0" name=""/>
        <dsp:cNvSpPr/>
      </dsp:nvSpPr>
      <dsp:spPr>
        <a:xfrm>
          <a:off x="3709427" y="63522"/>
          <a:ext cx="1969195" cy="3938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r" defTabSz="533400" rtl="1">
            <a:lnSpc>
              <a:spcPct val="90000"/>
            </a:lnSpc>
            <a:spcBef>
              <a:spcPct val="0"/>
            </a:spcBef>
            <a:spcAft>
              <a:spcPct val="35000"/>
            </a:spcAft>
            <a:buNone/>
          </a:pPr>
          <a:r>
            <a:rPr lang="ar-SA" sz="1200" kern="1200" dirty="0">
              <a:cs typeface="PT Bold Heading" panose="02010400000000000000" pitchFamily="2" charset="-78"/>
            </a:rPr>
            <a:t>ستتحسن كثافة الطاقة الأولية خلال الفترة 2014-2030 </a:t>
          </a:r>
          <a:r>
            <a:rPr lang="ar-SA" sz="1200" kern="1200" dirty="0">
              <a:solidFill>
                <a:srgbClr val="FF0000"/>
              </a:solidFill>
              <a:cs typeface="PT Bold Heading" panose="02010400000000000000" pitchFamily="2" charset="-78"/>
            </a:rPr>
            <a:t>بأكثر من 30% </a:t>
          </a:r>
          <a:r>
            <a:rPr lang="ar-SA" sz="1200" kern="1200" dirty="0">
              <a:cs typeface="PT Bold Heading" panose="02010400000000000000" pitchFamily="2" charset="-78"/>
            </a:rPr>
            <a:t>من 0.29 إلى 0.22 </a:t>
          </a:r>
          <a:r>
            <a:rPr lang="ar-SA" sz="1200" kern="1200" dirty="0" err="1">
              <a:cs typeface="PT Bold Heading" panose="02010400000000000000" pitchFamily="2" charset="-78"/>
            </a:rPr>
            <a:t>ك.م.ن</a:t>
          </a:r>
          <a:r>
            <a:rPr lang="ar-SA" sz="1200" kern="1200" dirty="0">
              <a:cs typeface="PT Bold Heading" panose="02010400000000000000" pitchFamily="2" charset="-78"/>
            </a:rPr>
            <a:t>/</a:t>
          </a:r>
          <a:r>
            <a:rPr lang="en-US" sz="1200" kern="1200" dirty="0">
              <a:cs typeface="PT Bold Heading" panose="02010400000000000000" pitchFamily="2" charset="-78"/>
            </a:rPr>
            <a:t> </a:t>
          </a:r>
          <a:r>
            <a:rPr lang="ar-SA" sz="1200" kern="1200" dirty="0">
              <a:cs typeface="PT Bold Heading" panose="02010400000000000000" pitchFamily="2" charset="-78"/>
            </a:rPr>
            <a:t>الدولار، وستزداد الكفاءة الوسطية لمحطات التوليد بشكل معتبر من 36% إلى 49%، كما ستتراجع فواقد النقل والتوزيع في قطاع الكهرباء من 16.5% إلى 9%. أما الكفاءة الكلية لنظام الطاقة (النسبة بين الطاقة النهائية والأولية) فستنمو من 61% لأكثر من 68% ما يؤشر لنجاعة إجراءات خفض الهدر وزيادة كفاءة عمليات التحول </a:t>
          </a:r>
          <a:r>
            <a:rPr lang="ar-SA" sz="1200" kern="1200" dirty="0" err="1">
              <a:cs typeface="PT Bold Heading" panose="02010400000000000000" pitchFamily="2" charset="-78"/>
            </a:rPr>
            <a:t>الطاقي</a:t>
          </a:r>
          <a:endParaRPr lang="en-US" sz="1200" kern="1200" dirty="0">
            <a:cs typeface="PT Bold Heading" panose="02010400000000000000" pitchFamily="2" charset="-78"/>
          </a:endParaRPr>
        </a:p>
      </dsp:txBody>
      <dsp:txXfrm>
        <a:off x="3709427" y="63522"/>
        <a:ext cx="1969195" cy="3938391"/>
      </dsp:txXfrm>
    </dsp:sp>
    <dsp:sp modelId="{AAD72609-D468-48C6-BBC3-D05C69D3CCD8}">
      <dsp:nvSpPr>
        <dsp:cNvPr id="0" name=""/>
        <dsp:cNvSpPr/>
      </dsp:nvSpPr>
      <dsp:spPr>
        <a:xfrm>
          <a:off x="6036770" y="63522"/>
          <a:ext cx="984597" cy="984597"/>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45073C-0568-4D35-A83E-67BCA340D16A}">
      <dsp:nvSpPr>
        <dsp:cNvPr id="0" name=""/>
        <dsp:cNvSpPr/>
      </dsp:nvSpPr>
      <dsp:spPr>
        <a:xfrm>
          <a:off x="6135230" y="161982"/>
          <a:ext cx="787678" cy="787678"/>
        </a:xfrm>
        <a:prstGeom prst="pie">
          <a:avLst>
            <a:gd name="adj1" fmla="val 5400000"/>
            <a:gd name="adj2" fmla="val 162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F0338A-0ECE-4B83-8F31-50458F922E1E}">
      <dsp:nvSpPr>
        <dsp:cNvPr id="0" name=""/>
        <dsp:cNvSpPr/>
      </dsp:nvSpPr>
      <dsp:spPr>
        <a:xfrm rot="16200000">
          <a:off x="4904482" y="2278867"/>
          <a:ext cx="2855333" cy="590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622300">
            <a:lnSpc>
              <a:spcPct val="90000"/>
            </a:lnSpc>
            <a:spcBef>
              <a:spcPct val="0"/>
            </a:spcBef>
            <a:spcAft>
              <a:spcPct val="35000"/>
            </a:spcAft>
            <a:buNone/>
          </a:pPr>
          <a:r>
            <a:rPr lang="ar-SY" sz="1400" b="1" kern="1200">
              <a:solidFill>
                <a:schemeClr val="accent6">
                  <a:lumMod val="50000"/>
                </a:schemeClr>
              </a:solidFill>
              <a:cs typeface="PT Bold Heading" panose="02010400000000000000" pitchFamily="2" charset="-78"/>
            </a:rPr>
            <a:t>ضمان </a:t>
          </a:r>
          <a:r>
            <a:rPr lang="ar-SA" sz="1400" b="1" kern="1200">
              <a:solidFill>
                <a:schemeClr val="accent6">
                  <a:lumMod val="50000"/>
                </a:schemeClr>
              </a:solidFill>
              <a:cs typeface="PT Bold Heading" panose="02010400000000000000" pitchFamily="2" charset="-78"/>
            </a:rPr>
            <a:t>الوصول الميسر للخدمات الطاقية الحديثة</a:t>
          </a:r>
          <a:endParaRPr lang="en-US" sz="1400" kern="1200">
            <a:solidFill>
              <a:schemeClr val="accent6">
                <a:lumMod val="50000"/>
              </a:schemeClr>
            </a:solidFill>
            <a:cs typeface="PT Bold Heading" panose="02010400000000000000" pitchFamily="2" charset="-78"/>
          </a:endParaRPr>
        </a:p>
      </dsp:txBody>
      <dsp:txXfrm>
        <a:off x="4904482" y="2278867"/>
        <a:ext cx="2855333" cy="590758"/>
      </dsp:txXfrm>
    </dsp:sp>
    <dsp:sp modelId="{4F4CC3F1-DE0F-40DB-A06A-BB2B8803CFA6}">
      <dsp:nvSpPr>
        <dsp:cNvPr id="0" name=""/>
        <dsp:cNvSpPr/>
      </dsp:nvSpPr>
      <dsp:spPr>
        <a:xfrm>
          <a:off x="6725988" y="63522"/>
          <a:ext cx="1969195" cy="3938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r" defTabSz="533400" rtl="1">
            <a:lnSpc>
              <a:spcPct val="90000"/>
            </a:lnSpc>
            <a:spcBef>
              <a:spcPct val="0"/>
            </a:spcBef>
            <a:spcAft>
              <a:spcPct val="35000"/>
            </a:spcAft>
            <a:buNone/>
          </a:pPr>
          <a:r>
            <a:rPr lang="ar-SA" sz="1200" kern="1200" dirty="0">
              <a:cs typeface="PT Bold Heading" panose="02010400000000000000" pitchFamily="2" charset="-78"/>
            </a:rPr>
            <a:t>سيكتمل وصول </a:t>
          </a:r>
          <a:r>
            <a:rPr lang="ar-SA" sz="1200" kern="1200" dirty="0">
              <a:solidFill>
                <a:srgbClr val="FF0000"/>
              </a:solidFill>
              <a:cs typeface="PT Bold Heading" panose="02010400000000000000" pitchFamily="2" charset="-78"/>
            </a:rPr>
            <a:t>جميع السكان </a:t>
          </a:r>
          <a:r>
            <a:rPr lang="ar-SA" sz="1200" kern="1200" dirty="0">
              <a:cs typeface="PT Bold Heading" panose="02010400000000000000" pitchFamily="2" charset="-78"/>
            </a:rPr>
            <a:t>إلى الشبكة العامة للكهرباء وستزداد حصة الفرد من الكهرباء لتصل 3500 </a:t>
          </a:r>
          <a:r>
            <a:rPr lang="ar-SA" sz="1200" kern="1200" dirty="0" err="1">
              <a:cs typeface="PT Bold Heading" panose="02010400000000000000" pitchFamily="2" charset="-78"/>
            </a:rPr>
            <a:t>ك.و.س</a:t>
          </a:r>
          <a:r>
            <a:rPr lang="ar-SA" sz="1200" kern="1200" dirty="0">
              <a:cs typeface="PT Bold Heading" panose="02010400000000000000" pitchFamily="2" charset="-78"/>
            </a:rPr>
            <a:t> متجاوزةً الوسطي العالمي الحالي، كما ستزداد حصة الفرد من الطاقة النهائية لتصل إلى 1.4 </a:t>
          </a:r>
          <a:r>
            <a:rPr lang="ar-SA" sz="1200" kern="1200" dirty="0" err="1">
              <a:cs typeface="PT Bold Heading" panose="02010400000000000000" pitchFamily="2" charset="-78"/>
            </a:rPr>
            <a:t>ط.م.ن</a:t>
          </a:r>
          <a:r>
            <a:rPr lang="ar-SA" sz="1200" kern="1200" dirty="0">
              <a:cs typeface="PT Bold Heading" panose="02010400000000000000" pitchFamily="2" charset="-78"/>
            </a:rPr>
            <a:t>، أما نصيب الفرد من الناتج المحلي الإجمالي فسيرتفع ليصل إلى 9300 دولار مقترباً من الوسطي العالمي الحالي. </a:t>
          </a:r>
          <a:endParaRPr lang="en-US" sz="1200" kern="1200" dirty="0">
            <a:cs typeface="PT Bold Heading" panose="02010400000000000000" pitchFamily="2" charset="-78"/>
          </a:endParaRPr>
        </a:p>
      </dsp:txBody>
      <dsp:txXfrm>
        <a:off x="6725988" y="63522"/>
        <a:ext cx="1969195" cy="39383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9E63B-BBF5-4E6D-803E-9FF568B83471}">
      <dsp:nvSpPr>
        <dsp:cNvPr id="0" name=""/>
        <dsp:cNvSpPr/>
      </dsp:nvSpPr>
      <dsp:spPr>
        <a:xfrm rot="5400000">
          <a:off x="4407649" y="-1541033"/>
          <a:ext cx="835607" cy="413092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r" defTabSz="622300" rtl="1">
            <a:lnSpc>
              <a:spcPct val="90000"/>
            </a:lnSpc>
            <a:spcBef>
              <a:spcPct val="0"/>
            </a:spcBef>
            <a:spcAft>
              <a:spcPct val="15000"/>
            </a:spcAft>
            <a:buChar char="•"/>
          </a:pPr>
          <a:r>
            <a:rPr lang="ar-SA" sz="1400" b="1" kern="1200" dirty="0">
              <a:latin typeface="Simplified Arabic" panose="02020603050405020304" pitchFamily="18" charset="-78"/>
              <a:cs typeface="Simplified Arabic" panose="02020603050405020304" pitchFamily="18" charset="-78"/>
            </a:rPr>
            <a:t>قطر (90420)، الكويت (55470)، الإمارات (43480)، </a:t>
          </a:r>
          <a:endParaRPr lang="en-US" sz="1400" b="1" kern="1200" dirty="0">
            <a:latin typeface="Simplified Arabic" panose="02020603050405020304" pitchFamily="18" charset="-78"/>
            <a:cs typeface="Simplified Arabic" panose="02020603050405020304" pitchFamily="18" charset="-78"/>
          </a:endParaRPr>
        </a:p>
        <a:p>
          <a:pPr marL="114300" lvl="1" indent="-114300" algn="r" defTabSz="622300" rtl="1">
            <a:lnSpc>
              <a:spcPct val="90000"/>
            </a:lnSpc>
            <a:spcBef>
              <a:spcPct val="0"/>
            </a:spcBef>
            <a:spcAft>
              <a:spcPct val="15000"/>
            </a:spcAft>
            <a:buChar char="•"/>
          </a:pPr>
          <a:r>
            <a:rPr lang="ar-SA" sz="1400" b="1" kern="1200">
              <a:latin typeface="Simplified Arabic" panose="02020603050405020304" pitchFamily="18" charset="-78"/>
              <a:cs typeface="Simplified Arabic" panose="02020603050405020304" pitchFamily="18" charset="-78"/>
            </a:rPr>
            <a:t>السعودية (26340)، البحرين (21330)، عمان (18530) </a:t>
          </a:r>
          <a:endParaRPr lang="en-US" sz="1400" b="1" kern="1200">
            <a:latin typeface="Simplified Arabic" panose="02020603050405020304" pitchFamily="18" charset="-78"/>
            <a:cs typeface="Simplified Arabic" panose="02020603050405020304" pitchFamily="18" charset="-78"/>
          </a:endParaRPr>
        </a:p>
      </dsp:txBody>
      <dsp:txXfrm rot="-5400000">
        <a:off x="2759993" y="147414"/>
        <a:ext cx="4090129" cy="754025"/>
      </dsp:txXfrm>
    </dsp:sp>
    <dsp:sp modelId="{E5581DDB-FC63-4FFD-A8AD-23E7E5CA178C}">
      <dsp:nvSpPr>
        <dsp:cNvPr id="0" name=""/>
        <dsp:cNvSpPr/>
      </dsp:nvSpPr>
      <dsp:spPr>
        <a:xfrm>
          <a:off x="1132" y="2171"/>
          <a:ext cx="2758860" cy="104450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1">
            <a:lnSpc>
              <a:spcPct val="90000"/>
            </a:lnSpc>
            <a:spcBef>
              <a:spcPct val="0"/>
            </a:spcBef>
            <a:spcAft>
              <a:spcPts val="0"/>
            </a:spcAft>
            <a:buNone/>
          </a:pPr>
          <a:r>
            <a:rPr lang="ar-SA" sz="1600" b="1" kern="1200" dirty="0">
              <a:latin typeface="Simplified Arabic" panose="02020603050405020304" pitchFamily="18" charset="-78"/>
              <a:cs typeface="Simplified Arabic" panose="02020603050405020304" pitchFamily="18" charset="-78"/>
            </a:rPr>
            <a:t>الدخل المرتفع</a:t>
          </a:r>
          <a:endParaRPr lang="ar-SY" sz="1600" b="1" kern="1200" dirty="0">
            <a:latin typeface="Simplified Arabic" panose="02020603050405020304" pitchFamily="18" charset="-78"/>
            <a:cs typeface="Simplified Arabic" panose="02020603050405020304" pitchFamily="18" charset="-78"/>
          </a:endParaRPr>
        </a:p>
        <a:p>
          <a:pPr marL="0" lvl="0" indent="0" algn="ctr" defTabSz="711200" rtl="1">
            <a:lnSpc>
              <a:spcPct val="90000"/>
            </a:lnSpc>
            <a:spcBef>
              <a:spcPct val="0"/>
            </a:spcBef>
            <a:spcAft>
              <a:spcPts val="0"/>
            </a:spcAft>
            <a:buNone/>
          </a:pPr>
          <a:r>
            <a:rPr lang="en-US" sz="1400" b="1" kern="1200" dirty="0">
              <a:latin typeface="Simplified Arabic" panose="02020603050405020304" pitchFamily="18" charset="-78"/>
              <a:cs typeface="Simplified Arabic" panose="02020603050405020304" pitchFamily="18" charset="-78"/>
            </a:rPr>
            <a:t>(High Income)</a:t>
          </a:r>
          <a:r>
            <a:rPr lang="ar-SY" sz="1400" b="1" kern="1200" dirty="0">
              <a:latin typeface="Simplified Arabic" panose="02020603050405020304" pitchFamily="18" charset="-78"/>
              <a:cs typeface="Simplified Arabic" panose="02020603050405020304" pitchFamily="18" charset="-78"/>
            </a:rPr>
            <a:t> </a:t>
          </a:r>
        </a:p>
        <a:p>
          <a:pPr marL="0" lvl="0" indent="0" algn="ctr" defTabSz="711200" rtl="1">
            <a:lnSpc>
              <a:spcPct val="90000"/>
            </a:lnSpc>
            <a:spcBef>
              <a:spcPct val="0"/>
            </a:spcBef>
            <a:spcAft>
              <a:spcPts val="0"/>
            </a:spcAft>
            <a:buNone/>
          </a:pPr>
          <a:r>
            <a:rPr lang="ar-SA" sz="1400" b="1" kern="1200" dirty="0">
              <a:latin typeface="Simplified Arabic" panose="02020603050405020304" pitchFamily="18" charset="-78"/>
              <a:cs typeface="Simplified Arabic" panose="02020603050405020304" pitchFamily="18" charset="-78"/>
            </a:rPr>
            <a:t>(أعلى من 12736 دولار للفرد)</a:t>
          </a:r>
          <a:endParaRPr lang="en-US" sz="1400" b="1" kern="1200" dirty="0">
            <a:latin typeface="Simplified Arabic" panose="02020603050405020304" pitchFamily="18" charset="-78"/>
            <a:cs typeface="Simplified Arabic" panose="02020603050405020304" pitchFamily="18" charset="-78"/>
          </a:endParaRPr>
        </a:p>
      </dsp:txBody>
      <dsp:txXfrm>
        <a:off x="52121" y="53160"/>
        <a:ext cx="2656882" cy="942531"/>
      </dsp:txXfrm>
    </dsp:sp>
    <dsp:sp modelId="{FE2B76D1-1CDB-405F-9205-81B148AA3307}">
      <dsp:nvSpPr>
        <dsp:cNvPr id="0" name=""/>
        <dsp:cNvSpPr/>
      </dsp:nvSpPr>
      <dsp:spPr>
        <a:xfrm rot="5400000">
          <a:off x="4407626" y="-444298"/>
          <a:ext cx="835607" cy="413092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r" defTabSz="622300" rtl="1">
            <a:lnSpc>
              <a:spcPct val="90000"/>
            </a:lnSpc>
            <a:spcBef>
              <a:spcPct val="0"/>
            </a:spcBef>
            <a:spcAft>
              <a:spcPct val="15000"/>
            </a:spcAft>
            <a:buChar char="•"/>
          </a:pPr>
          <a:r>
            <a:rPr lang="ar-SA" sz="1400" b="1" kern="1200">
              <a:latin typeface="Simplified Arabic" panose="02020603050405020304" pitchFamily="18" charset="-78"/>
              <a:cs typeface="Simplified Arabic" panose="02020603050405020304" pitchFamily="18" charset="-78"/>
            </a:rPr>
            <a:t>لبنان (9880)، ليبيا (8020)، العراق (6410)، </a:t>
          </a:r>
          <a:endParaRPr lang="en-US" sz="1400" b="1" kern="1200">
            <a:latin typeface="Simplified Arabic" panose="02020603050405020304" pitchFamily="18" charset="-78"/>
            <a:cs typeface="Simplified Arabic" panose="02020603050405020304" pitchFamily="18" charset="-78"/>
          </a:endParaRPr>
        </a:p>
        <a:p>
          <a:pPr marL="114300" lvl="1" indent="-114300" algn="r" defTabSz="622300" rtl="1">
            <a:lnSpc>
              <a:spcPct val="90000"/>
            </a:lnSpc>
            <a:spcBef>
              <a:spcPct val="0"/>
            </a:spcBef>
            <a:spcAft>
              <a:spcPct val="15000"/>
            </a:spcAft>
            <a:buChar char="•"/>
          </a:pPr>
          <a:r>
            <a:rPr lang="ar-SA" sz="1400" b="1" kern="1200" dirty="0">
              <a:latin typeface="Simplified Arabic" panose="02020603050405020304" pitchFamily="18" charset="-78"/>
              <a:cs typeface="Simplified Arabic" panose="02020603050405020304" pitchFamily="18" charset="-78"/>
            </a:rPr>
            <a:t>الجزائر (5340)، الأردن (5160)، تونس (4210)</a:t>
          </a:r>
          <a:endParaRPr lang="en-US" sz="1400" b="1" kern="1200" dirty="0">
            <a:latin typeface="Simplified Arabic" panose="02020603050405020304" pitchFamily="18" charset="-78"/>
            <a:cs typeface="Simplified Arabic" panose="02020603050405020304" pitchFamily="18" charset="-78"/>
          </a:endParaRPr>
        </a:p>
      </dsp:txBody>
      <dsp:txXfrm rot="-5400000">
        <a:off x="2759970" y="1244149"/>
        <a:ext cx="4090129" cy="754025"/>
      </dsp:txXfrm>
    </dsp:sp>
    <dsp:sp modelId="{647C18D8-E3F0-475F-8CDC-7742C2F9315F}">
      <dsp:nvSpPr>
        <dsp:cNvPr id="0" name=""/>
        <dsp:cNvSpPr/>
      </dsp:nvSpPr>
      <dsp:spPr>
        <a:xfrm>
          <a:off x="1132" y="1098906"/>
          <a:ext cx="2758837" cy="10445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ts val="0"/>
            </a:spcAft>
            <a:buNone/>
          </a:pPr>
          <a:r>
            <a:rPr lang="ar-SA" sz="1600" b="1" kern="1200" dirty="0">
              <a:latin typeface="Simplified Arabic" panose="02020603050405020304" pitchFamily="18" charset="-78"/>
              <a:cs typeface="Simplified Arabic" panose="02020603050405020304" pitchFamily="18" charset="-78"/>
            </a:rPr>
            <a:t>الدخل المتوسط </a:t>
          </a:r>
          <a:r>
            <a:rPr lang="ar-SY" sz="1600" b="1" kern="1200" dirty="0">
              <a:latin typeface="Simplified Arabic" panose="02020603050405020304" pitchFamily="18" charset="-78"/>
              <a:cs typeface="Simplified Arabic" panose="02020603050405020304" pitchFamily="18" charset="-78"/>
            </a:rPr>
            <a:t>الأعلى</a:t>
          </a:r>
          <a:endParaRPr lang="en-US" sz="1600" b="1" kern="1200" dirty="0">
            <a:latin typeface="Simplified Arabic" panose="02020603050405020304" pitchFamily="18" charset="-78"/>
            <a:cs typeface="Simplified Arabic" panose="02020603050405020304" pitchFamily="18" charset="-78"/>
          </a:endParaRPr>
        </a:p>
        <a:p>
          <a:pPr marL="0" lvl="0" indent="0" algn="ctr" defTabSz="711200">
            <a:lnSpc>
              <a:spcPct val="90000"/>
            </a:lnSpc>
            <a:spcBef>
              <a:spcPct val="0"/>
            </a:spcBef>
            <a:spcAft>
              <a:spcPts val="0"/>
            </a:spcAft>
            <a:buNone/>
          </a:pPr>
          <a:r>
            <a:rPr lang="en-US" sz="1200" b="1" kern="1200" dirty="0">
              <a:latin typeface="Simplified Arabic" panose="02020603050405020304" pitchFamily="18" charset="-78"/>
              <a:cs typeface="Simplified Arabic" panose="02020603050405020304" pitchFamily="18" charset="-78"/>
            </a:rPr>
            <a:t>(Higher Middle-Income)</a:t>
          </a:r>
        </a:p>
        <a:p>
          <a:pPr marL="0" lvl="0" indent="0" algn="ctr" defTabSz="711200">
            <a:lnSpc>
              <a:spcPct val="90000"/>
            </a:lnSpc>
            <a:spcBef>
              <a:spcPct val="0"/>
            </a:spcBef>
            <a:spcAft>
              <a:spcPts val="0"/>
            </a:spcAft>
            <a:buNone/>
          </a:pPr>
          <a:r>
            <a:rPr lang="ar-SA" sz="1050" b="1" kern="1200" dirty="0">
              <a:latin typeface="Simplified Arabic" panose="02020603050405020304" pitchFamily="18" charset="-78"/>
              <a:cs typeface="Simplified Arabic" panose="02020603050405020304" pitchFamily="18" charset="-78"/>
            </a:rPr>
            <a:t>(</a:t>
          </a:r>
          <a:r>
            <a:rPr lang="ar-SA" sz="1100" b="1" kern="1200" dirty="0">
              <a:latin typeface="Simplified Arabic" panose="02020603050405020304" pitchFamily="18" charset="-78"/>
              <a:cs typeface="Simplified Arabic" panose="02020603050405020304" pitchFamily="18" charset="-78"/>
            </a:rPr>
            <a:t>أعلى من 4126 وأدنى من 12736 دولار للفرد)</a:t>
          </a:r>
          <a:endParaRPr lang="en-US" sz="1050" b="1" kern="1200" dirty="0">
            <a:latin typeface="Simplified Arabic" panose="02020603050405020304" pitchFamily="18" charset="-78"/>
            <a:cs typeface="Simplified Arabic" panose="02020603050405020304" pitchFamily="18" charset="-78"/>
          </a:endParaRPr>
        </a:p>
      </dsp:txBody>
      <dsp:txXfrm>
        <a:off x="52121" y="1149895"/>
        <a:ext cx="2656859" cy="942531"/>
      </dsp:txXfrm>
    </dsp:sp>
    <dsp:sp modelId="{27CDB3F0-00E4-4C61-B187-F2668EBF9126}">
      <dsp:nvSpPr>
        <dsp:cNvPr id="0" name=""/>
        <dsp:cNvSpPr/>
      </dsp:nvSpPr>
      <dsp:spPr>
        <a:xfrm rot="5400000">
          <a:off x="4417631" y="663205"/>
          <a:ext cx="835607" cy="4109382"/>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r" defTabSz="622300" rtl="1">
            <a:lnSpc>
              <a:spcPct val="90000"/>
            </a:lnSpc>
            <a:spcBef>
              <a:spcPct val="0"/>
            </a:spcBef>
            <a:spcAft>
              <a:spcPct val="15000"/>
            </a:spcAft>
            <a:buChar char="•"/>
          </a:pPr>
          <a:r>
            <a:rPr lang="ar-SA" sz="1400" b="1" kern="1200">
              <a:latin typeface="Simplified Arabic" panose="02020603050405020304" pitchFamily="18" charset="-78"/>
              <a:cs typeface="Simplified Arabic" panose="02020603050405020304" pitchFamily="18" charset="-78"/>
            </a:rPr>
            <a:t>مصر (3280)، المغرب (3020)، فلسطين (3090)</a:t>
          </a:r>
          <a:endParaRPr lang="en-US" sz="1400" b="1" kern="1200">
            <a:latin typeface="Simplified Arabic" panose="02020603050405020304" pitchFamily="18" charset="-78"/>
            <a:cs typeface="Simplified Arabic" panose="02020603050405020304" pitchFamily="18" charset="-78"/>
          </a:endParaRPr>
        </a:p>
        <a:p>
          <a:pPr marL="114300" lvl="1" indent="-114300" algn="r" defTabSz="622300" rtl="1">
            <a:lnSpc>
              <a:spcPct val="90000"/>
            </a:lnSpc>
            <a:spcBef>
              <a:spcPct val="0"/>
            </a:spcBef>
            <a:spcAft>
              <a:spcPct val="15000"/>
            </a:spcAft>
            <a:buChar char="•"/>
          </a:pPr>
          <a:r>
            <a:rPr lang="ar-SA" sz="1400" b="1" kern="1200">
              <a:latin typeface="Simplified Arabic" panose="02020603050405020304" pitchFamily="18" charset="-78"/>
              <a:cs typeface="Simplified Arabic" panose="02020603050405020304" pitchFamily="18" charset="-78"/>
            </a:rPr>
            <a:t>السودان (1740)، سوريا (ت)، اليمن (1370)</a:t>
          </a:r>
          <a:r>
            <a:rPr lang="ar-SY" sz="1400" b="1" kern="1200">
              <a:latin typeface="Simplified Arabic" panose="02020603050405020304" pitchFamily="18" charset="-78"/>
              <a:cs typeface="Simplified Arabic" panose="02020603050405020304" pitchFamily="18" charset="-78"/>
            </a:rPr>
            <a:t>، </a:t>
          </a:r>
          <a:r>
            <a:rPr lang="ar-SA" sz="1400" b="1" kern="1200">
              <a:latin typeface="Simplified Arabic" panose="02020603050405020304" pitchFamily="18" charset="-78"/>
              <a:cs typeface="Simplified Arabic" panose="02020603050405020304" pitchFamily="18" charset="-78"/>
            </a:rPr>
            <a:t>موريتانيا (</a:t>
          </a:r>
          <a:r>
            <a:rPr lang="en-US" sz="1400" b="1" kern="1200">
              <a:latin typeface="Simplified Arabic" panose="02020603050405020304" pitchFamily="18" charset="-78"/>
              <a:cs typeface="Simplified Arabic" panose="02020603050405020304" pitchFamily="18" charset="-78"/>
            </a:rPr>
            <a:t>1260</a:t>
          </a:r>
          <a:r>
            <a:rPr lang="ar-SA" sz="1400" b="1" kern="1200">
              <a:latin typeface="Simplified Arabic" panose="02020603050405020304" pitchFamily="18" charset="-78"/>
              <a:cs typeface="Simplified Arabic" panose="02020603050405020304" pitchFamily="18" charset="-78"/>
            </a:rPr>
            <a:t>)</a:t>
          </a:r>
          <a:endParaRPr lang="en-US" sz="1400" b="1" kern="1200">
            <a:latin typeface="Simplified Arabic" panose="02020603050405020304" pitchFamily="18" charset="-78"/>
            <a:cs typeface="Simplified Arabic" panose="02020603050405020304" pitchFamily="18" charset="-78"/>
          </a:endParaRPr>
        </a:p>
      </dsp:txBody>
      <dsp:txXfrm rot="-5400000">
        <a:off x="2780744" y="2340884"/>
        <a:ext cx="4068591" cy="754025"/>
      </dsp:txXfrm>
    </dsp:sp>
    <dsp:sp modelId="{A05DD406-D881-4B8D-B67A-6988FEDB0C54}">
      <dsp:nvSpPr>
        <dsp:cNvPr id="0" name=""/>
        <dsp:cNvSpPr/>
      </dsp:nvSpPr>
      <dsp:spPr>
        <a:xfrm>
          <a:off x="0" y="2186690"/>
          <a:ext cx="2779611" cy="104450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ts val="0"/>
            </a:spcAft>
            <a:buNone/>
          </a:pPr>
          <a:r>
            <a:rPr lang="ar-SA" sz="1600" b="1" kern="1200" dirty="0">
              <a:latin typeface="Simplified Arabic" panose="02020603050405020304" pitchFamily="18" charset="-78"/>
              <a:cs typeface="Simplified Arabic" panose="02020603050405020304" pitchFamily="18" charset="-78"/>
            </a:rPr>
            <a:t>الدخل المتوسط الأدنى</a:t>
          </a:r>
          <a:endParaRPr lang="en-US" sz="1600" b="1" kern="1200" dirty="0">
            <a:latin typeface="Simplified Arabic" panose="02020603050405020304" pitchFamily="18" charset="-78"/>
            <a:cs typeface="Simplified Arabic" panose="02020603050405020304" pitchFamily="18" charset="-78"/>
          </a:endParaRPr>
        </a:p>
        <a:p>
          <a:pPr marL="0" lvl="0" indent="0" algn="ctr" defTabSz="711200">
            <a:lnSpc>
              <a:spcPct val="90000"/>
            </a:lnSpc>
            <a:spcBef>
              <a:spcPct val="0"/>
            </a:spcBef>
            <a:spcAft>
              <a:spcPts val="0"/>
            </a:spcAft>
            <a:buNone/>
          </a:pPr>
          <a:r>
            <a:rPr lang="en-US" sz="1400" b="1" kern="1200" dirty="0">
              <a:latin typeface="Simplified Arabic" panose="02020603050405020304" pitchFamily="18" charset="-78"/>
              <a:cs typeface="Simplified Arabic" panose="02020603050405020304" pitchFamily="18" charset="-78"/>
            </a:rPr>
            <a:t>(Lower Middle-Income)</a:t>
          </a:r>
        </a:p>
        <a:p>
          <a:pPr marL="0" lvl="0" indent="0" algn="ctr" defTabSz="711200">
            <a:lnSpc>
              <a:spcPct val="90000"/>
            </a:lnSpc>
            <a:spcBef>
              <a:spcPct val="0"/>
            </a:spcBef>
            <a:spcAft>
              <a:spcPts val="0"/>
            </a:spcAft>
            <a:buNone/>
          </a:pPr>
          <a:r>
            <a:rPr lang="ar-SA" sz="1050" b="1" kern="1200" dirty="0">
              <a:latin typeface="Simplified Arabic" panose="02020603050405020304" pitchFamily="18" charset="-78"/>
              <a:cs typeface="Simplified Arabic" panose="02020603050405020304" pitchFamily="18" charset="-78"/>
            </a:rPr>
            <a:t>(</a:t>
          </a:r>
          <a:r>
            <a:rPr lang="ar-SA" sz="1100" b="1" kern="1200" dirty="0">
              <a:latin typeface="Simplified Arabic" panose="02020603050405020304" pitchFamily="18" charset="-78"/>
              <a:cs typeface="Simplified Arabic" panose="02020603050405020304" pitchFamily="18" charset="-78"/>
            </a:rPr>
            <a:t>أعلى من 1045 وأدنى من 4126 دولار للفرد)</a:t>
          </a:r>
          <a:endParaRPr lang="en-US" sz="1050" b="1" kern="1200" dirty="0">
            <a:latin typeface="Simplified Arabic" panose="02020603050405020304" pitchFamily="18" charset="-78"/>
            <a:cs typeface="Simplified Arabic" panose="02020603050405020304" pitchFamily="18" charset="-78"/>
          </a:endParaRPr>
        </a:p>
      </dsp:txBody>
      <dsp:txXfrm>
        <a:off x="50989" y="2237679"/>
        <a:ext cx="2677633" cy="942531"/>
      </dsp:txXfrm>
    </dsp:sp>
    <dsp:sp modelId="{86D19991-D70D-4EAD-8FA7-F4C8F9469F24}">
      <dsp:nvSpPr>
        <dsp:cNvPr id="0" name=""/>
        <dsp:cNvSpPr/>
      </dsp:nvSpPr>
      <dsp:spPr>
        <a:xfrm rot="5400000">
          <a:off x="4423582" y="1766402"/>
          <a:ext cx="835607" cy="4096459"/>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r" defTabSz="622300" rtl="1">
            <a:lnSpc>
              <a:spcPct val="90000"/>
            </a:lnSpc>
            <a:spcBef>
              <a:spcPct val="0"/>
            </a:spcBef>
            <a:spcAft>
              <a:spcPct val="15000"/>
            </a:spcAft>
            <a:buChar char="•"/>
          </a:pPr>
          <a:r>
            <a:rPr lang="ar-SA" sz="1400" b="1" kern="1200">
              <a:latin typeface="Simplified Arabic" panose="02020603050405020304" pitchFamily="18" charset="-78"/>
              <a:cs typeface="Simplified Arabic" panose="02020603050405020304" pitchFamily="18" charset="-78"/>
            </a:rPr>
            <a:t>جزر القمر (</a:t>
          </a:r>
          <a:r>
            <a:rPr lang="en-US" sz="1400" b="1" kern="1200">
              <a:latin typeface="Simplified Arabic" panose="02020603050405020304" pitchFamily="18" charset="-78"/>
              <a:cs typeface="Simplified Arabic" panose="02020603050405020304" pitchFamily="18" charset="-78"/>
            </a:rPr>
            <a:t>840</a:t>
          </a:r>
          <a:r>
            <a:rPr lang="ar-SA" sz="1400" b="1" kern="1200">
              <a:latin typeface="Simplified Arabic" panose="02020603050405020304" pitchFamily="18" charset="-78"/>
              <a:cs typeface="Simplified Arabic" panose="02020603050405020304" pitchFamily="18" charset="-78"/>
            </a:rPr>
            <a:t>)، </a:t>
          </a:r>
          <a:endParaRPr lang="en-US" sz="1400" b="1" kern="1200">
            <a:latin typeface="Simplified Arabic" panose="02020603050405020304" pitchFamily="18" charset="-78"/>
            <a:cs typeface="Simplified Arabic" panose="02020603050405020304" pitchFamily="18" charset="-78"/>
          </a:endParaRPr>
        </a:p>
        <a:p>
          <a:pPr marL="114300" lvl="1" indent="-114300" algn="r" defTabSz="622300" rtl="1">
            <a:lnSpc>
              <a:spcPct val="90000"/>
            </a:lnSpc>
            <a:spcBef>
              <a:spcPct val="0"/>
            </a:spcBef>
            <a:spcAft>
              <a:spcPct val="15000"/>
            </a:spcAft>
            <a:buChar char="•"/>
          </a:pPr>
          <a:r>
            <a:rPr lang="ar-SA" sz="1400" b="1" kern="1200">
              <a:latin typeface="Simplified Arabic" panose="02020603050405020304" pitchFamily="18" charset="-78"/>
              <a:cs typeface="Simplified Arabic" panose="02020603050405020304" pitchFamily="18" charset="-78"/>
            </a:rPr>
            <a:t>جيبوتي (ت)، الصومال (ت)</a:t>
          </a:r>
          <a:endParaRPr lang="en-US" sz="1400" b="1" kern="1200">
            <a:latin typeface="Simplified Arabic" panose="02020603050405020304" pitchFamily="18" charset="-78"/>
            <a:cs typeface="Simplified Arabic" panose="02020603050405020304" pitchFamily="18" charset="-78"/>
          </a:endParaRPr>
        </a:p>
      </dsp:txBody>
      <dsp:txXfrm rot="-5400000">
        <a:off x="2793157" y="3437619"/>
        <a:ext cx="4055668" cy="754025"/>
      </dsp:txXfrm>
    </dsp:sp>
    <dsp:sp modelId="{CE8998F3-843D-46C9-A6B1-16FFF160D5D1}">
      <dsp:nvSpPr>
        <dsp:cNvPr id="0" name=""/>
        <dsp:cNvSpPr/>
      </dsp:nvSpPr>
      <dsp:spPr>
        <a:xfrm>
          <a:off x="1132" y="3292377"/>
          <a:ext cx="2792024" cy="104450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ts val="0"/>
            </a:spcAft>
            <a:buNone/>
          </a:pPr>
          <a:r>
            <a:rPr lang="ar-SY" sz="1600" b="1" kern="1200" dirty="0">
              <a:latin typeface="Simplified Arabic" panose="02020603050405020304" pitchFamily="18" charset="-78"/>
              <a:cs typeface="Simplified Arabic" panose="02020603050405020304" pitchFamily="18" charset="-78"/>
            </a:rPr>
            <a:t>الدخل المنخفض</a:t>
          </a:r>
          <a:endParaRPr lang="en-US" sz="1600" b="1" kern="1200" dirty="0">
            <a:latin typeface="Simplified Arabic" panose="02020603050405020304" pitchFamily="18" charset="-78"/>
            <a:cs typeface="Simplified Arabic" panose="02020603050405020304" pitchFamily="18" charset="-78"/>
          </a:endParaRPr>
        </a:p>
        <a:p>
          <a:pPr marL="0" lvl="0" indent="0" algn="ctr" defTabSz="711200">
            <a:lnSpc>
              <a:spcPct val="90000"/>
            </a:lnSpc>
            <a:spcBef>
              <a:spcPct val="0"/>
            </a:spcBef>
            <a:spcAft>
              <a:spcPts val="0"/>
            </a:spcAft>
            <a:buNone/>
          </a:pPr>
          <a:r>
            <a:rPr lang="en-GB" sz="1400" b="1" kern="1200" dirty="0">
              <a:latin typeface="Simplified Arabic" panose="02020603050405020304" pitchFamily="18" charset="-78"/>
              <a:cs typeface="Simplified Arabic" panose="02020603050405020304" pitchFamily="18" charset="-78"/>
            </a:rPr>
            <a:t>(Low Income)</a:t>
          </a:r>
          <a:endParaRPr lang="en-US" sz="1400" b="1" kern="1200" dirty="0">
            <a:latin typeface="Simplified Arabic" panose="02020603050405020304" pitchFamily="18" charset="-78"/>
            <a:cs typeface="Simplified Arabic" panose="02020603050405020304" pitchFamily="18" charset="-78"/>
          </a:endParaRPr>
        </a:p>
      </dsp:txBody>
      <dsp:txXfrm>
        <a:off x="52121" y="3343366"/>
        <a:ext cx="2690046" cy="94253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0.8691</cdr:x>
      <cdr:y>0.26133</cdr:y>
    </cdr:from>
    <cdr:to>
      <cdr:x>0.95452</cdr:x>
      <cdr:y>0.3516</cdr:y>
    </cdr:to>
    <cdr:sp macro="" textlink="">
      <cdr:nvSpPr>
        <cdr:cNvPr id="2" name="TextBox 1">
          <a:extLst xmlns:a="http://schemas.openxmlformats.org/drawingml/2006/main">
            <a:ext uri="{FF2B5EF4-FFF2-40B4-BE49-F238E27FC236}">
              <a16:creationId xmlns:a16="http://schemas.microsoft.com/office/drawing/2014/main" id="{4C019085-E035-4786-9F2C-1A06C1DF4299}"/>
            </a:ext>
          </a:extLst>
        </cdr:cNvPr>
        <cdr:cNvSpPr txBox="1"/>
      </cdr:nvSpPr>
      <cdr:spPr>
        <a:xfrm xmlns:a="http://schemas.openxmlformats.org/drawingml/2006/main">
          <a:off x="4587760" y="972418"/>
          <a:ext cx="450911" cy="3359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UAE</a:t>
          </a:r>
        </a:p>
      </cdr:txBody>
    </cdr:sp>
  </cdr:relSizeAnchor>
  <cdr:relSizeAnchor xmlns:cdr="http://schemas.openxmlformats.org/drawingml/2006/chartDrawing">
    <cdr:from>
      <cdr:x>0.3702</cdr:x>
      <cdr:y>0.38632</cdr:y>
    </cdr:from>
    <cdr:to>
      <cdr:x>0.45562</cdr:x>
      <cdr:y>0.4766</cdr:y>
    </cdr:to>
    <cdr:sp macro="" textlink="">
      <cdr:nvSpPr>
        <cdr:cNvPr id="3" name="TextBox 1">
          <a:extLst xmlns:a="http://schemas.openxmlformats.org/drawingml/2006/main">
            <a:ext uri="{FF2B5EF4-FFF2-40B4-BE49-F238E27FC236}">
              <a16:creationId xmlns:a16="http://schemas.microsoft.com/office/drawing/2014/main" id="{47F5B19C-641C-4636-AA81-B7A3B002D165}"/>
            </a:ext>
          </a:extLst>
        </cdr:cNvPr>
        <cdr:cNvSpPr txBox="1"/>
      </cdr:nvSpPr>
      <cdr:spPr>
        <a:xfrm xmlns:a="http://schemas.openxmlformats.org/drawingml/2006/main">
          <a:off x="2327247" y="1685287"/>
          <a:ext cx="536993" cy="39384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a:t>OMN</a:t>
          </a:r>
          <a:endParaRPr lang="en-US" sz="1100"/>
        </a:p>
      </cdr:txBody>
    </cdr:sp>
  </cdr:relSizeAnchor>
  <cdr:relSizeAnchor xmlns:cdr="http://schemas.openxmlformats.org/drawingml/2006/chartDrawing">
    <cdr:from>
      <cdr:x>0.21585</cdr:x>
      <cdr:y>0.76111</cdr:y>
    </cdr:from>
    <cdr:to>
      <cdr:x>0.30126</cdr:x>
      <cdr:y>0.85138</cdr:y>
    </cdr:to>
    <cdr:sp macro="" textlink="">
      <cdr:nvSpPr>
        <cdr:cNvPr id="4" name="TextBox 1">
          <a:extLst xmlns:a="http://schemas.openxmlformats.org/drawingml/2006/main">
            <a:ext uri="{FF2B5EF4-FFF2-40B4-BE49-F238E27FC236}">
              <a16:creationId xmlns:a16="http://schemas.microsoft.com/office/drawing/2014/main" id="{A29F1AE0-F6AE-4ABD-B2C6-8119D61A2108}"/>
            </a:ext>
          </a:extLst>
        </cdr:cNvPr>
        <cdr:cNvSpPr txBox="1"/>
      </cdr:nvSpPr>
      <cdr:spPr>
        <a:xfrm xmlns:a="http://schemas.openxmlformats.org/drawingml/2006/main">
          <a:off x="1139419" y="2832160"/>
          <a:ext cx="450859" cy="3359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a:t>IRQ</a:t>
          </a:r>
        </a:p>
      </cdr:txBody>
    </cdr:sp>
  </cdr:relSizeAnchor>
  <cdr:relSizeAnchor xmlns:cdr="http://schemas.openxmlformats.org/drawingml/2006/chartDrawing">
    <cdr:from>
      <cdr:x>0.24505</cdr:x>
      <cdr:y>0.6879</cdr:y>
    </cdr:from>
    <cdr:to>
      <cdr:x>0.33046</cdr:x>
      <cdr:y>0.77818</cdr:y>
    </cdr:to>
    <cdr:sp macro="" textlink="">
      <cdr:nvSpPr>
        <cdr:cNvPr id="5" name="TextBox 1">
          <a:extLst xmlns:a="http://schemas.openxmlformats.org/drawingml/2006/main">
            <a:ext uri="{FF2B5EF4-FFF2-40B4-BE49-F238E27FC236}">
              <a16:creationId xmlns:a16="http://schemas.microsoft.com/office/drawing/2014/main" id="{D59C5627-330A-46D9-9C4D-CEA2AB52FB62}"/>
            </a:ext>
          </a:extLst>
        </cdr:cNvPr>
        <cdr:cNvSpPr txBox="1"/>
      </cdr:nvSpPr>
      <cdr:spPr>
        <a:xfrm xmlns:a="http://schemas.openxmlformats.org/drawingml/2006/main">
          <a:off x="1293585" y="2559739"/>
          <a:ext cx="450858" cy="33594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solidFill>
                <a:srgbClr val="00B050"/>
              </a:solidFill>
            </a:rPr>
            <a:t>ARB</a:t>
          </a:r>
        </a:p>
      </cdr:txBody>
    </cdr:sp>
  </cdr:relSizeAnchor>
  <cdr:relSizeAnchor xmlns:cdr="http://schemas.openxmlformats.org/drawingml/2006/chartDrawing">
    <cdr:from>
      <cdr:x>0.3257</cdr:x>
      <cdr:y>0.71515</cdr:y>
    </cdr:from>
    <cdr:to>
      <cdr:x>0.41112</cdr:x>
      <cdr:y>0.80543</cdr:y>
    </cdr:to>
    <cdr:sp macro="" textlink="">
      <cdr:nvSpPr>
        <cdr:cNvPr id="6" name="TextBox 1">
          <a:extLst xmlns:a="http://schemas.openxmlformats.org/drawingml/2006/main">
            <a:ext uri="{FF2B5EF4-FFF2-40B4-BE49-F238E27FC236}">
              <a16:creationId xmlns:a16="http://schemas.microsoft.com/office/drawing/2014/main" id="{17A65C05-6C99-45A8-8ACE-8FC70AA08131}"/>
            </a:ext>
          </a:extLst>
        </cdr:cNvPr>
        <cdr:cNvSpPr txBox="1"/>
      </cdr:nvSpPr>
      <cdr:spPr>
        <a:xfrm xmlns:a="http://schemas.openxmlformats.org/drawingml/2006/main">
          <a:off x="1719309" y="2661150"/>
          <a:ext cx="450912" cy="33594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chemeClr val="accent2">
                  <a:lumMod val="75000"/>
                </a:schemeClr>
              </a:solidFill>
            </a:rPr>
            <a:t>WLD</a:t>
          </a:r>
        </a:p>
      </cdr:txBody>
    </cdr:sp>
  </cdr:relSizeAnchor>
  <cdr:relSizeAnchor xmlns:cdr="http://schemas.openxmlformats.org/drawingml/2006/chartDrawing">
    <cdr:from>
      <cdr:x>0.13511</cdr:x>
      <cdr:y>0.86249</cdr:y>
    </cdr:from>
    <cdr:to>
      <cdr:x>0.22053</cdr:x>
      <cdr:y>0.95277</cdr:y>
    </cdr:to>
    <cdr:sp macro="" textlink="">
      <cdr:nvSpPr>
        <cdr:cNvPr id="7" name="TextBox 1">
          <a:extLst xmlns:a="http://schemas.openxmlformats.org/drawingml/2006/main">
            <a:ext uri="{FF2B5EF4-FFF2-40B4-BE49-F238E27FC236}">
              <a16:creationId xmlns:a16="http://schemas.microsoft.com/office/drawing/2014/main" id="{EDB0559D-65E4-4A55-ACCF-F6CDCDCDB7D3}"/>
            </a:ext>
          </a:extLst>
        </cdr:cNvPr>
        <cdr:cNvSpPr txBox="1"/>
      </cdr:nvSpPr>
      <cdr:spPr>
        <a:xfrm xmlns:a="http://schemas.openxmlformats.org/drawingml/2006/main">
          <a:off x="921409" y="4000830"/>
          <a:ext cx="582556" cy="41878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a:t>YEM</a:t>
          </a:r>
          <a:endParaRPr lang="en-US" sz="1100"/>
        </a:p>
      </cdr:txBody>
    </cdr:sp>
  </cdr:relSizeAnchor>
  <cdr:relSizeAnchor xmlns:cdr="http://schemas.openxmlformats.org/drawingml/2006/chartDrawing">
    <cdr:from>
      <cdr:x>0.15808</cdr:x>
      <cdr:y>0.73375</cdr:y>
    </cdr:from>
    <cdr:to>
      <cdr:x>0.2435</cdr:x>
      <cdr:y>0.82403</cdr:y>
    </cdr:to>
    <cdr:sp macro="" textlink="">
      <cdr:nvSpPr>
        <cdr:cNvPr id="8" name="TextBox 1">
          <a:extLst xmlns:a="http://schemas.openxmlformats.org/drawingml/2006/main">
            <a:ext uri="{FF2B5EF4-FFF2-40B4-BE49-F238E27FC236}">
              <a16:creationId xmlns:a16="http://schemas.microsoft.com/office/drawing/2014/main" id="{C3A46B5E-78A5-4FBE-A606-43B6B66544D1}"/>
            </a:ext>
          </a:extLst>
        </cdr:cNvPr>
        <cdr:cNvSpPr txBox="1"/>
      </cdr:nvSpPr>
      <cdr:spPr>
        <a:xfrm xmlns:a="http://schemas.openxmlformats.org/drawingml/2006/main">
          <a:off x="993768" y="3200953"/>
          <a:ext cx="536993" cy="39384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a:t>JOR</a:t>
          </a:r>
          <a:endParaRPr lang="en-US" sz="1100"/>
        </a:p>
      </cdr:txBody>
    </cdr:sp>
  </cdr:relSizeAnchor>
  <cdr:relSizeAnchor xmlns:cdr="http://schemas.openxmlformats.org/drawingml/2006/chartDrawing">
    <cdr:from>
      <cdr:x>0.20674</cdr:x>
      <cdr:y>0.72549</cdr:y>
    </cdr:from>
    <cdr:to>
      <cdr:x>0.29215</cdr:x>
      <cdr:y>0.81576</cdr:y>
    </cdr:to>
    <cdr:sp macro="" textlink="">
      <cdr:nvSpPr>
        <cdr:cNvPr id="10" name="TextBox 1">
          <a:extLst xmlns:a="http://schemas.openxmlformats.org/drawingml/2006/main">
            <a:ext uri="{FF2B5EF4-FFF2-40B4-BE49-F238E27FC236}">
              <a16:creationId xmlns:a16="http://schemas.microsoft.com/office/drawing/2014/main" id="{51E0C988-3173-405C-8961-62A5C083790B}"/>
            </a:ext>
          </a:extLst>
        </cdr:cNvPr>
        <cdr:cNvSpPr txBox="1"/>
      </cdr:nvSpPr>
      <cdr:spPr>
        <a:xfrm xmlns:a="http://schemas.openxmlformats.org/drawingml/2006/main">
          <a:off x="1091344" y="2699616"/>
          <a:ext cx="450858" cy="3359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a:t>ALG</a:t>
          </a:r>
        </a:p>
      </cdr:txBody>
    </cdr:sp>
  </cdr:relSizeAnchor>
  <cdr:relSizeAnchor xmlns:cdr="http://schemas.openxmlformats.org/drawingml/2006/chartDrawing">
    <cdr:from>
      <cdr:x>0.5596</cdr:x>
      <cdr:y>0.41339</cdr:y>
    </cdr:from>
    <cdr:to>
      <cdr:x>0.64501</cdr:x>
      <cdr:y>0.50366</cdr:y>
    </cdr:to>
    <cdr:sp macro="" textlink="">
      <cdr:nvSpPr>
        <cdr:cNvPr id="11" name="TextBox 1">
          <a:extLst xmlns:a="http://schemas.openxmlformats.org/drawingml/2006/main">
            <a:ext uri="{FF2B5EF4-FFF2-40B4-BE49-F238E27FC236}">
              <a16:creationId xmlns:a16="http://schemas.microsoft.com/office/drawing/2014/main" id="{AB3DF68A-B407-47FE-8905-BD37BEF026B8}"/>
            </a:ext>
          </a:extLst>
        </cdr:cNvPr>
        <cdr:cNvSpPr txBox="1"/>
      </cdr:nvSpPr>
      <cdr:spPr>
        <a:xfrm xmlns:a="http://schemas.openxmlformats.org/drawingml/2006/main">
          <a:off x="3517900" y="1803400"/>
          <a:ext cx="536930" cy="39379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dirty="0"/>
            <a:t>KSA</a:t>
          </a:r>
          <a:endParaRPr lang="en-US" sz="1100" dirty="0"/>
        </a:p>
      </cdr:txBody>
    </cdr:sp>
  </cdr:relSizeAnchor>
  <cdr:relSizeAnchor xmlns:cdr="http://schemas.openxmlformats.org/drawingml/2006/chartDrawing">
    <cdr:from>
      <cdr:x>0.25662</cdr:x>
      <cdr:y>0.74337</cdr:y>
    </cdr:from>
    <cdr:to>
      <cdr:x>0.34204</cdr:x>
      <cdr:y>0.83365</cdr:y>
    </cdr:to>
    <cdr:sp macro="" textlink="">
      <cdr:nvSpPr>
        <cdr:cNvPr id="12" name="TextBox 1">
          <a:extLst xmlns:a="http://schemas.openxmlformats.org/drawingml/2006/main">
            <a:ext uri="{FF2B5EF4-FFF2-40B4-BE49-F238E27FC236}">
              <a16:creationId xmlns:a16="http://schemas.microsoft.com/office/drawing/2014/main" id="{5F374776-085F-48BA-B2B9-D2B4241344EF}"/>
            </a:ext>
          </a:extLst>
        </cdr:cNvPr>
        <cdr:cNvSpPr txBox="1"/>
      </cdr:nvSpPr>
      <cdr:spPr>
        <a:xfrm xmlns:a="http://schemas.openxmlformats.org/drawingml/2006/main">
          <a:off x="1354646" y="2766151"/>
          <a:ext cx="450911" cy="33594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a:t>LEB</a:t>
          </a:r>
          <a:endParaRPr lang="en-US" sz="1100"/>
        </a:p>
      </cdr:txBody>
    </cdr:sp>
  </cdr:relSizeAnchor>
  <cdr:relSizeAnchor xmlns:cdr="http://schemas.openxmlformats.org/drawingml/2006/chartDrawing">
    <cdr:from>
      <cdr:x>0.82475</cdr:x>
      <cdr:y>0.34789</cdr:y>
    </cdr:from>
    <cdr:to>
      <cdr:x>0.91017</cdr:x>
      <cdr:y>0.43816</cdr:y>
    </cdr:to>
    <cdr:sp macro="" textlink="">
      <cdr:nvSpPr>
        <cdr:cNvPr id="13" name="TextBox 1">
          <a:extLst xmlns:a="http://schemas.openxmlformats.org/drawingml/2006/main">
            <a:ext uri="{FF2B5EF4-FFF2-40B4-BE49-F238E27FC236}">
              <a16:creationId xmlns:a16="http://schemas.microsoft.com/office/drawing/2014/main" id="{B61F1A0F-4F33-4C49-A4C9-719F8F9D85CB}"/>
            </a:ext>
          </a:extLst>
        </cdr:cNvPr>
        <cdr:cNvSpPr txBox="1"/>
      </cdr:nvSpPr>
      <cdr:spPr>
        <a:xfrm xmlns:a="http://schemas.openxmlformats.org/drawingml/2006/main">
          <a:off x="5184775" y="1517650"/>
          <a:ext cx="536993" cy="39379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KUW</a:t>
          </a:r>
        </a:p>
      </cdr:txBody>
    </cdr:sp>
  </cdr:relSizeAnchor>
  <cdr:relSizeAnchor xmlns:cdr="http://schemas.openxmlformats.org/drawingml/2006/chartDrawing">
    <cdr:from>
      <cdr:x>0.57778</cdr:x>
      <cdr:y>0.12737</cdr:y>
    </cdr:from>
    <cdr:to>
      <cdr:x>0.66319</cdr:x>
      <cdr:y>0.21764</cdr:y>
    </cdr:to>
    <cdr:sp macro="" textlink="">
      <cdr:nvSpPr>
        <cdr:cNvPr id="14" name="TextBox 1">
          <a:extLst xmlns:a="http://schemas.openxmlformats.org/drawingml/2006/main">
            <a:ext uri="{FF2B5EF4-FFF2-40B4-BE49-F238E27FC236}">
              <a16:creationId xmlns:a16="http://schemas.microsoft.com/office/drawing/2014/main" id="{87B5A840-BD5A-4F74-A1D3-29A02843B189}"/>
            </a:ext>
          </a:extLst>
        </cdr:cNvPr>
        <cdr:cNvSpPr txBox="1"/>
      </cdr:nvSpPr>
      <cdr:spPr>
        <a:xfrm xmlns:a="http://schemas.openxmlformats.org/drawingml/2006/main">
          <a:off x="3632200" y="555625"/>
          <a:ext cx="536930" cy="39379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a:t>BHR</a:t>
          </a:r>
          <a:endParaRPr lang="en-US" sz="1100"/>
        </a:p>
      </cdr:txBody>
    </cdr:sp>
  </cdr:relSizeAnchor>
  <cdr:relSizeAnchor xmlns:cdr="http://schemas.openxmlformats.org/drawingml/2006/chartDrawing">
    <cdr:from>
      <cdr:x>0.19906</cdr:x>
      <cdr:y>0.65613</cdr:y>
    </cdr:from>
    <cdr:to>
      <cdr:x>0.28448</cdr:x>
      <cdr:y>0.74641</cdr:y>
    </cdr:to>
    <cdr:sp macro="" textlink="">
      <cdr:nvSpPr>
        <cdr:cNvPr id="15" name="TextBox 1">
          <a:extLst xmlns:a="http://schemas.openxmlformats.org/drawingml/2006/main">
            <a:ext uri="{FF2B5EF4-FFF2-40B4-BE49-F238E27FC236}">
              <a16:creationId xmlns:a16="http://schemas.microsoft.com/office/drawing/2014/main" id="{1ECFF1C7-D7A4-49D7-BDB7-332E30127D05}"/>
            </a:ext>
          </a:extLst>
        </cdr:cNvPr>
        <cdr:cNvSpPr txBox="1"/>
      </cdr:nvSpPr>
      <cdr:spPr>
        <a:xfrm xmlns:a="http://schemas.openxmlformats.org/drawingml/2006/main">
          <a:off x="1050788" y="2441508"/>
          <a:ext cx="450911" cy="33594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a:t>LBY</a:t>
          </a:r>
          <a:endParaRPr lang="en-US" sz="1100"/>
        </a:p>
      </cdr:txBody>
    </cdr:sp>
  </cdr:relSizeAnchor>
  <cdr:relSizeAnchor xmlns:cdr="http://schemas.openxmlformats.org/drawingml/2006/chartDrawing">
    <cdr:from>
      <cdr:x>0.10354</cdr:x>
      <cdr:y>0.79767</cdr:y>
    </cdr:from>
    <cdr:to>
      <cdr:x>0.18896</cdr:x>
      <cdr:y>0.88795</cdr:y>
    </cdr:to>
    <cdr:sp macro="" textlink="">
      <cdr:nvSpPr>
        <cdr:cNvPr id="16" name="TextBox 1">
          <a:extLst xmlns:a="http://schemas.openxmlformats.org/drawingml/2006/main">
            <a:ext uri="{FF2B5EF4-FFF2-40B4-BE49-F238E27FC236}">
              <a16:creationId xmlns:a16="http://schemas.microsoft.com/office/drawing/2014/main" id="{1ECFF1C7-D7A4-49D7-BDB7-332E30127D05}"/>
            </a:ext>
          </a:extLst>
        </cdr:cNvPr>
        <cdr:cNvSpPr txBox="1"/>
      </cdr:nvSpPr>
      <cdr:spPr>
        <a:xfrm xmlns:a="http://schemas.openxmlformats.org/drawingml/2006/main">
          <a:off x="650875" y="3479800"/>
          <a:ext cx="536993" cy="39384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a:t>SYR</a:t>
          </a:r>
          <a:endParaRPr lang="en-US" sz="1100"/>
        </a:p>
      </cdr:txBody>
    </cdr:sp>
  </cdr:relSizeAnchor>
  <cdr:relSizeAnchor xmlns:cdr="http://schemas.openxmlformats.org/drawingml/2006/chartDrawing">
    <cdr:from>
      <cdr:x>0.12626</cdr:x>
      <cdr:y>0.7671</cdr:y>
    </cdr:from>
    <cdr:to>
      <cdr:x>0.21168</cdr:x>
      <cdr:y>0.85738</cdr:y>
    </cdr:to>
    <cdr:sp macro="" textlink="">
      <cdr:nvSpPr>
        <cdr:cNvPr id="17" name="TextBox 1">
          <a:extLst xmlns:a="http://schemas.openxmlformats.org/drawingml/2006/main">
            <a:ext uri="{FF2B5EF4-FFF2-40B4-BE49-F238E27FC236}">
              <a16:creationId xmlns:a16="http://schemas.microsoft.com/office/drawing/2014/main" id="{1ECFF1C7-D7A4-49D7-BDB7-332E30127D05}"/>
            </a:ext>
          </a:extLst>
        </cdr:cNvPr>
        <cdr:cNvSpPr txBox="1"/>
      </cdr:nvSpPr>
      <cdr:spPr>
        <a:xfrm xmlns:a="http://schemas.openxmlformats.org/drawingml/2006/main">
          <a:off x="793750" y="3346450"/>
          <a:ext cx="536993" cy="39384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a:t>EGY</a:t>
          </a:r>
          <a:endParaRPr lang="en-US" sz="1100"/>
        </a:p>
      </cdr:txBody>
    </cdr:sp>
  </cdr:relSizeAnchor>
  <cdr:relSizeAnchor xmlns:cdr="http://schemas.openxmlformats.org/drawingml/2006/chartDrawing">
    <cdr:from>
      <cdr:x>0.18377</cdr:x>
      <cdr:y>0.7875</cdr:y>
    </cdr:from>
    <cdr:to>
      <cdr:x>0.26919</cdr:x>
      <cdr:y>0.87778</cdr:y>
    </cdr:to>
    <cdr:sp macro="" textlink="">
      <cdr:nvSpPr>
        <cdr:cNvPr id="18" name="TextBox 1">
          <a:extLst xmlns:a="http://schemas.openxmlformats.org/drawingml/2006/main">
            <a:ext uri="{FF2B5EF4-FFF2-40B4-BE49-F238E27FC236}">
              <a16:creationId xmlns:a16="http://schemas.microsoft.com/office/drawing/2014/main" id="{1ECFF1C7-D7A4-49D7-BDB7-332E30127D05}"/>
            </a:ext>
          </a:extLst>
        </cdr:cNvPr>
        <cdr:cNvSpPr txBox="1"/>
      </cdr:nvSpPr>
      <cdr:spPr>
        <a:xfrm xmlns:a="http://schemas.openxmlformats.org/drawingml/2006/main">
          <a:off x="970078" y="2930370"/>
          <a:ext cx="450911" cy="33594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a:t>MOR</a:t>
          </a:r>
        </a:p>
      </cdr:txBody>
    </cdr:sp>
  </cdr:relSizeAnchor>
  <cdr:relSizeAnchor xmlns:cdr="http://schemas.openxmlformats.org/drawingml/2006/chartDrawing">
    <cdr:from>
      <cdr:x>0.84477</cdr:x>
      <cdr:y>0.04531</cdr:y>
    </cdr:from>
    <cdr:to>
      <cdr:x>0.93019</cdr:x>
      <cdr:y>0.13559</cdr:y>
    </cdr:to>
    <cdr:sp macro="" textlink="">
      <cdr:nvSpPr>
        <cdr:cNvPr id="19" name="TextBox 1">
          <a:extLst xmlns:a="http://schemas.openxmlformats.org/drawingml/2006/main">
            <a:ext uri="{FF2B5EF4-FFF2-40B4-BE49-F238E27FC236}">
              <a16:creationId xmlns:a16="http://schemas.microsoft.com/office/drawing/2014/main" id="{1ECFF1C7-D7A4-49D7-BDB7-332E30127D05}"/>
            </a:ext>
          </a:extLst>
        </cdr:cNvPr>
        <cdr:cNvSpPr txBox="1"/>
      </cdr:nvSpPr>
      <cdr:spPr>
        <a:xfrm xmlns:a="http://schemas.openxmlformats.org/drawingml/2006/main">
          <a:off x="5761278" y="210160"/>
          <a:ext cx="582556" cy="41878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rgbClr val="C00000"/>
              </a:solidFill>
            </a:rPr>
            <a:t>QAT (7</a:t>
          </a:r>
          <a:r>
            <a:rPr lang="ar-SY" sz="1100">
              <a:solidFill>
                <a:srgbClr val="C00000"/>
              </a:solidFill>
            </a:rPr>
            <a:t>5</a:t>
          </a:r>
          <a:r>
            <a:rPr lang="en-US" sz="1100">
              <a:solidFill>
                <a:srgbClr val="C00000"/>
              </a:solidFill>
            </a:rPr>
            <a:t>, </a:t>
          </a:r>
          <a:r>
            <a:rPr lang="ar-SY" sz="1100">
              <a:solidFill>
                <a:srgbClr val="C00000"/>
              </a:solidFill>
            </a:rPr>
            <a:t>23</a:t>
          </a:r>
          <a:r>
            <a:rPr lang="en-US" sz="1100">
              <a:solidFill>
                <a:srgbClr val="C00000"/>
              </a:solidFill>
            </a:rPr>
            <a:t>)</a:t>
          </a:r>
        </a:p>
      </cdr:txBody>
    </cdr:sp>
  </cdr:relSizeAnchor>
  <cdr:relSizeAnchor xmlns:cdr="http://schemas.openxmlformats.org/drawingml/2006/chartDrawing">
    <cdr:from>
      <cdr:x>0.94693</cdr:x>
      <cdr:y>0.02259</cdr:y>
    </cdr:from>
    <cdr:to>
      <cdr:x>0.98743</cdr:x>
      <cdr:y>0.05955</cdr:y>
    </cdr:to>
    <cdr:cxnSp macro="">
      <cdr:nvCxnSpPr>
        <cdr:cNvPr id="21" name="Straight Arrow Connector 20">
          <a:extLst xmlns:a="http://schemas.openxmlformats.org/drawingml/2006/main">
            <a:ext uri="{FF2B5EF4-FFF2-40B4-BE49-F238E27FC236}">
              <a16:creationId xmlns:a16="http://schemas.microsoft.com/office/drawing/2014/main" id="{0435264F-CF86-482B-930A-F1C074FF1B7B}"/>
            </a:ext>
          </a:extLst>
        </cdr:cNvPr>
        <cdr:cNvCxnSpPr/>
      </cdr:nvCxnSpPr>
      <cdr:spPr>
        <a:xfrm xmlns:a="http://schemas.openxmlformats.org/drawingml/2006/main" flipV="1">
          <a:off x="6457950" y="104776"/>
          <a:ext cx="276225" cy="171450"/>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B23DF1B-FD16-479A-9023-F47A59A203AD}" type="datetimeFigureOut">
              <a:rPr lang="ar-EG" smtClean="0"/>
              <a:t>23‏/2‏/1440</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2FECE6B-2F75-4527-AB14-F1FC89219CF8}" type="slidenum">
              <a:rPr lang="ar-EG" smtClean="0"/>
              <a:t>‹#›</a:t>
            </a:fld>
            <a:endParaRPr lang="ar-EG"/>
          </a:p>
        </p:txBody>
      </p:sp>
    </p:spTree>
    <p:extLst>
      <p:ext uri="{BB962C8B-B14F-4D97-AF65-F5344CB8AC3E}">
        <p14:creationId xmlns:p14="http://schemas.microsoft.com/office/powerpoint/2010/main" val="303550982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BB3F58FC-DD8D-AB4C-9866-53D9F098E8D5}" type="slidenum">
              <a:rPr lang="ar-SA" smtClean="0"/>
              <a:t>1</a:t>
            </a:fld>
            <a:endParaRPr lang="ar-SA"/>
          </a:p>
        </p:txBody>
      </p:sp>
      <p:sp>
        <p:nvSpPr>
          <p:cNvPr id="5" name="Date Placeholder 4"/>
          <p:cNvSpPr>
            <a:spLocks noGrp="1"/>
          </p:cNvSpPr>
          <p:nvPr>
            <p:ph type="dt" idx="11"/>
          </p:nvPr>
        </p:nvSpPr>
        <p:spPr/>
        <p:txBody>
          <a:bodyPr/>
          <a:lstStyle/>
          <a:p>
            <a:r>
              <a:rPr lang="en-US"/>
              <a:t>5 April 2017</a:t>
            </a:r>
            <a:endParaRPr lang="ar-SA"/>
          </a:p>
        </p:txBody>
      </p:sp>
    </p:spTree>
    <p:extLst>
      <p:ext uri="{BB962C8B-B14F-4D97-AF65-F5344CB8AC3E}">
        <p14:creationId xmlns:p14="http://schemas.microsoft.com/office/powerpoint/2010/main" val="341606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algn="r" defTabSz="914400" rtl="1" eaLnBrk="1" latinLnBrk="0" hangingPunct="1"/>
            <a:r>
              <a:rPr lang="ar-SA" dirty="0"/>
              <a:t>17</a:t>
            </a:r>
            <a:r>
              <a:rPr lang="ar-SA" baseline="0" dirty="0"/>
              <a:t> هدف 169 غاية اتفق عليهم 193 دولة في 25 سبتمبر 2015</a:t>
            </a:r>
          </a:p>
          <a:p>
            <a:pPr marL="0" algn="r" defTabSz="914400" rtl="1" eaLnBrk="1" latinLnBrk="0" hangingPunct="1"/>
            <a:r>
              <a:rPr lang="ar-SA" baseline="0" dirty="0"/>
              <a:t>مؤتمر باريس للتغيرات المناخ </a:t>
            </a:r>
            <a:r>
              <a:rPr lang="en-US" baseline="0" dirty="0"/>
              <a:t>COP21</a:t>
            </a:r>
            <a:r>
              <a:rPr lang="ar-SA" baseline="0" dirty="0"/>
              <a:t> 190 دولة في ديسمبر 2015</a:t>
            </a:r>
          </a:p>
          <a:p>
            <a:pPr marL="0" algn="r" defTabSz="914400" rtl="1" eaLnBrk="1" latinLnBrk="0" hangingPunct="1"/>
            <a:endParaRPr lang="ar-SA" dirty="0"/>
          </a:p>
        </p:txBody>
      </p:sp>
      <p:sp>
        <p:nvSpPr>
          <p:cNvPr id="4" name="Slide Number Placeholder 3"/>
          <p:cNvSpPr>
            <a:spLocks noGrp="1"/>
          </p:cNvSpPr>
          <p:nvPr>
            <p:ph type="sldNum" sz="quarter" idx="10"/>
          </p:nvPr>
        </p:nvSpPr>
        <p:spPr/>
        <p:txBody>
          <a:bodyPr/>
          <a:lstStyle/>
          <a:p>
            <a:fld id="{BB3F58FC-DD8D-AB4C-9866-53D9F098E8D5}" type="slidenum">
              <a:rPr lang="ar-SA" smtClean="0"/>
              <a:t>3</a:t>
            </a:fld>
            <a:endParaRPr lang="ar-SA"/>
          </a:p>
        </p:txBody>
      </p:sp>
      <p:sp>
        <p:nvSpPr>
          <p:cNvPr id="5" name="Date Placeholder 4"/>
          <p:cNvSpPr>
            <a:spLocks noGrp="1"/>
          </p:cNvSpPr>
          <p:nvPr>
            <p:ph type="dt" idx="11"/>
          </p:nvPr>
        </p:nvSpPr>
        <p:spPr/>
        <p:txBody>
          <a:bodyPr/>
          <a:lstStyle/>
          <a:p>
            <a:r>
              <a:rPr lang="en-US"/>
              <a:t>5 April 2017</a:t>
            </a:r>
            <a:endParaRPr lang="ar-SA"/>
          </a:p>
        </p:txBody>
      </p:sp>
    </p:spTree>
    <p:extLst>
      <p:ext uri="{BB962C8B-B14F-4D97-AF65-F5344CB8AC3E}">
        <p14:creationId xmlns:p14="http://schemas.microsoft.com/office/powerpoint/2010/main" val="1578121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3234" name="Rectangle 2"/>
          <p:cNvSpPr>
            <a:spLocks noGrp="1" noRot="1" noChangeAspect="1" noChangeArrowheads="1" noTextEdit="1"/>
          </p:cNvSpPr>
          <p:nvPr>
            <p:ph type="sldImg"/>
          </p:nvPr>
        </p:nvSpPr>
        <p:spPr>
          <a:xfrm>
            <a:off x="1371600" y="1143000"/>
            <a:ext cx="4114800" cy="3086100"/>
          </a:xfrm>
          <a:ln/>
        </p:spPr>
      </p:sp>
      <p:sp>
        <p:nvSpPr>
          <p:cNvPr id="863235" name="Rectangle 3"/>
          <p:cNvSpPr txBox="1">
            <a:spLocks noGrp="1" noChangeArrowheads="1"/>
          </p:cNvSpPr>
          <p:nvPr>
            <p:ph type="body" idx="1"/>
          </p:nvPr>
        </p:nvSpPr>
        <p:spPr>
          <a:xfrm>
            <a:off x="685800" y="4343400"/>
            <a:ext cx="5486400" cy="184666"/>
          </a:xfrm>
          <a:noFill/>
          <a:ln/>
        </p:spPr>
        <p:txBody>
          <a:bodyPr lIns="0" tIns="0" rIns="0" bIns="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rPr>
              <a:t>To ensure that the constructed</a:t>
            </a:r>
            <a:r>
              <a:rPr lang="en-US" sz="1400" baseline="0" dirty="0">
                <a:solidFill>
                  <a:srgbClr val="0070C0"/>
                </a:solidFill>
              </a:rPr>
              <a:t> </a:t>
            </a:r>
            <a:r>
              <a:rPr lang="en-US" sz="1400" dirty="0">
                <a:solidFill>
                  <a:srgbClr val="0070C0"/>
                </a:solidFill>
              </a:rPr>
              <a:t>future energy development scenarios are consistent with the SDGs</a:t>
            </a:r>
          </a:p>
          <a:p>
            <a:r>
              <a:rPr lang="en-US" sz="1400" dirty="0"/>
              <a:t>Example: developing agriculture in a developing country</a:t>
            </a:r>
            <a:r>
              <a:rPr lang="en-US" sz="1400" baseline="0" dirty="0"/>
              <a:t> is essential to end poverty and hunger and achieve food security (Goal1, Goal2).  This lead to increased demand on water that is may be scarce due to drought resulting from limited water resources and/or  CC </a:t>
            </a:r>
            <a:r>
              <a:rPr lang="en-US" sz="1400" baseline="0" dirty="0">
                <a:sym typeface="Wingdings" panose="05000000000000000000" pitchFamily="2" charset="2"/>
              </a:rPr>
              <a:t> conflict with </a:t>
            </a:r>
            <a:r>
              <a:rPr lang="en-US" sz="1400" dirty="0"/>
              <a:t>Goal 12</a:t>
            </a:r>
            <a:r>
              <a:rPr lang="en-US" sz="1400" baseline="0" dirty="0"/>
              <a:t> (ensure sustainable consumption and production patterns) and Goal 13 (combat CC and its impacts): </a:t>
            </a:r>
            <a:r>
              <a:rPr lang="en-US" sz="1400" baseline="0" dirty="0">
                <a:sym typeface="Wingdings" panose="05000000000000000000" pitchFamily="2" charset="2"/>
              </a:rPr>
              <a:t> </a:t>
            </a:r>
            <a:r>
              <a:rPr lang="en-US" sz="1400" baseline="0" dirty="0">
                <a:solidFill>
                  <a:srgbClr val="FF0000"/>
                </a:solidFill>
                <a:sym typeface="Wingdings" panose="05000000000000000000" pitchFamily="2" charset="2"/>
              </a:rPr>
              <a:t>comprehensive</a:t>
            </a:r>
            <a:r>
              <a:rPr lang="en-US" sz="1400" baseline="0" dirty="0">
                <a:solidFill>
                  <a:srgbClr val="00B050"/>
                </a:solidFill>
                <a:sym typeface="Wingdings" panose="05000000000000000000" pitchFamily="2" charset="2"/>
              </a:rPr>
              <a:t> measures on demand/supply side to ensure access to sustainable water services (and related energy demand)! Water management (saving measures, desalination). </a:t>
            </a:r>
            <a:r>
              <a:rPr lang="en-US" sz="1400" baseline="0" dirty="0">
                <a:sym typeface="Wingdings" panose="05000000000000000000" pitchFamily="2" charset="2"/>
              </a:rPr>
              <a:t>Considering all consequences for assumed national development goals and their conformity with SDGs.</a:t>
            </a:r>
            <a:endParaRPr lang="en-US" sz="1400" dirty="0"/>
          </a:p>
        </p:txBody>
      </p:sp>
    </p:spTree>
    <p:extLst>
      <p:ext uri="{BB962C8B-B14F-4D97-AF65-F5344CB8AC3E}">
        <p14:creationId xmlns:p14="http://schemas.microsoft.com/office/powerpoint/2010/main" val="52794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a:t>استخدمت منهجية الاستهلاك النهائي لتقدير تطور الطلب على الطاقة والكهرباء حيث </a:t>
            </a:r>
            <a:r>
              <a:rPr lang="ar-SY" dirty="0"/>
              <a:t>حسبت معدلات النمو السنوية لقطاعات الأبنية والنقل والصناعة والزراعة. </a:t>
            </a:r>
            <a:r>
              <a:rPr lang="ar-SA" dirty="0"/>
              <a:t>ثم جرت </a:t>
            </a:r>
            <a:r>
              <a:rPr lang="ar-SA" dirty="0" err="1"/>
              <a:t>نمذجة</a:t>
            </a:r>
            <a:r>
              <a:rPr lang="ar-SA" dirty="0"/>
              <a:t> نظام التوليد الكهربائي حسب نمط المحطات وتغير نسب مساهمتها بفعل زيادة مساهمة الطاقة المتجددة وتحسن كفاءة محطات التوليد وتراجع فاقد النقل والتوزيع. ثم حسبت الطاقة الأولية للنظام بناءً على تطور معامل الكفاءة الكلي لمنظومة الطاقة. </a:t>
            </a:r>
            <a:endParaRPr lang="en-US" dirty="0"/>
          </a:p>
          <a:p>
            <a:pPr marL="0" algn="r" defTabSz="914400" rtl="1" eaLnBrk="1" latinLnBrk="0" hangingPunct="1"/>
            <a:endParaRPr lang="ar-SA" dirty="0"/>
          </a:p>
        </p:txBody>
      </p:sp>
      <p:sp>
        <p:nvSpPr>
          <p:cNvPr id="4" name="Date Placeholder 3"/>
          <p:cNvSpPr>
            <a:spLocks noGrp="1"/>
          </p:cNvSpPr>
          <p:nvPr>
            <p:ph type="dt" idx="10"/>
          </p:nvPr>
        </p:nvSpPr>
        <p:spPr/>
        <p:txBody>
          <a:bodyPr/>
          <a:lstStyle/>
          <a:p>
            <a:r>
              <a:rPr lang="en-US"/>
              <a:t>5 April 2017</a:t>
            </a:r>
            <a:endParaRPr lang="ar-SA"/>
          </a:p>
        </p:txBody>
      </p:sp>
      <p:sp>
        <p:nvSpPr>
          <p:cNvPr id="5" name="Slide Number Placeholder 4"/>
          <p:cNvSpPr>
            <a:spLocks noGrp="1"/>
          </p:cNvSpPr>
          <p:nvPr>
            <p:ph type="sldNum" sz="quarter" idx="11"/>
          </p:nvPr>
        </p:nvSpPr>
        <p:spPr/>
        <p:txBody>
          <a:bodyPr/>
          <a:lstStyle/>
          <a:p>
            <a:fld id="{BB3F58FC-DD8D-AB4C-9866-53D9F098E8D5}" type="slidenum">
              <a:rPr lang="ar-SA" smtClean="0"/>
              <a:t>8</a:t>
            </a:fld>
            <a:endParaRPr lang="ar-SA"/>
          </a:p>
        </p:txBody>
      </p:sp>
    </p:spTree>
    <p:extLst>
      <p:ext uri="{BB962C8B-B14F-4D97-AF65-F5344CB8AC3E}">
        <p14:creationId xmlns:p14="http://schemas.microsoft.com/office/powerpoint/2010/main" val="1646995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FDED0A-C9DA-8E45-8928-53CE8F66513D}" type="slidenum">
              <a:rPr lang="en-US" smtClean="0"/>
              <a:t>12</a:t>
            </a:fld>
            <a:endParaRPr lang="en-US" dirty="0"/>
          </a:p>
        </p:txBody>
      </p:sp>
    </p:spTree>
    <p:extLst>
      <p:ext uri="{BB962C8B-B14F-4D97-AF65-F5344CB8AC3E}">
        <p14:creationId xmlns:p14="http://schemas.microsoft.com/office/powerpoint/2010/main" val="75698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US" dirty="0"/>
          </a:p>
        </p:txBody>
      </p:sp>
      <p:sp>
        <p:nvSpPr>
          <p:cNvPr id="4" name="Slide Number Placeholder 3"/>
          <p:cNvSpPr>
            <a:spLocks noGrp="1"/>
          </p:cNvSpPr>
          <p:nvPr>
            <p:ph type="sldNum" sz="quarter" idx="10"/>
          </p:nvPr>
        </p:nvSpPr>
        <p:spPr/>
        <p:txBody>
          <a:bodyPr/>
          <a:lstStyle/>
          <a:p>
            <a:fld id="{6E6A7A9B-E303-BD41-9299-F32D1EF3550D}" type="slidenum">
              <a:rPr lang="en-US" smtClean="0"/>
              <a:t>15</a:t>
            </a:fld>
            <a:endParaRPr lang="en-US"/>
          </a:p>
        </p:txBody>
      </p:sp>
    </p:spTree>
    <p:extLst>
      <p:ext uri="{BB962C8B-B14F-4D97-AF65-F5344CB8AC3E}">
        <p14:creationId xmlns:p14="http://schemas.microsoft.com/office/powerpoint/2010/main" val="406117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FDED0A-C9DA-8E45-8928-53CE8F66513D}" type="slidenum">
              <a:rPr lang="en-US" smtClean="0"/>
              <a:t>16</a:t>
            </a:fld>
            <a:endParaRPr lang="en-US" dirty="0"/>
          </a:p>
        </p:txBody>
      </p:sp>
    </p:spTree>
    <p:extLst>
      <p:ext uri="{BB962C8B-B14F-4D97-AF65-F5344CB8AC3E}">
        <p14:creationId xmlns:p14="http://schemas.microsoft.com/office/powerpoint/2010/main" val="160657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BB3F58FC-DD8D-AB4C-9866-53D9F098E8D5}" type="slidenum">
              <a:rPr lang="ar-SA" smtClean="0"/>
              <a:t>18</a:t>
            </a:fld>
            <a:endParaRPr lang="ar-SA"/>
          </a:p>
        </p:txBody>
      </p:sp>
      <p:sp>
        <p:nvSpPr>
          <p:cNvPr id="5" name="Date Placeholder 4"/>
          <p:cNvSpPr>
            <a:spLocks noGrp="1"/>
          </p:cNvSpPr>
          <p:nvPr>
            <p:ph type="dt" idx="11"/>
          </p:nvPr>
        </p:nvSpPr>
        <p:spPr/>
        <p:txBody>
          <a:bodyPr/>
          <a:lstStyle/>
          <a:p>
            <a:r>
              <a:rPr lang="en-US"/>
              <a:t>5 April 2017</a:t>
            </a:r>
            <a:endParaRPr lang="ar-SA"/>
          </a:p>
        </p:txBody>
      </p:sp>
    </p:spTree>
    <p:extLst>
      <p:ext uri="{BB962C8B-B14F-4D97-AF65-F5344CB8AC3E}">
        <p14:creationId xmlns:p14="http://schemas.microsoft.com/office/powerpoint/2010/main" val="3967797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9830D6CB-ABDC-41BC-8C4F-E5C2ACD6B494}" type="datetimeFigureOut">
              <a:rPr lang="ar-EG" smtClean="0"/>
              <a:t>23‏/2‏/1440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31141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9830D6CB-ABDC-41BC-8C4F-E5C2ACD6B494}" type="datetimeFigureOut">
              <a:rPr lang="ar-EG" smtClean="0"/>
              <a:t>23‏/2‏/1440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2717937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9830D6CB-ABDC-41BC-8C4F-E5C2ACD6B494}" type="datetimeFigureOut">
              <a:rPr lang="ar-EG" smtClean="0"/>
              <a:t>23‏/2‏/1440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265649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9830D6CB-ABDC-41BC-8C4F-E5C2ACD6B494}" type="datetimeFigureOut">
              <a:rPr lang="ar-EG" smtClean="0"/>
              <a:t>23‏/2‏/1440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251325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30D6CB-ABDC-41BC-8C4F-E5C2ACD6B494}" type="datetimeFigureOut">
              <a:rPr lang="ar-EG" smtClean="0"/>
              <a:t>23‏/2‏/1440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83880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9830D6CB-ABDC-41BC-8C4F-E5C2ACD6B494}" type="datetimeFigureOut">
              <a:rPr lang="ar-EG" smtClean="0"/>
              <a:t>23‏/2‏/1440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132612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9830D6CB-ABDC-41BC-8C4F-E5C2ACD6B494}" type="datetimeFigureOut">
              <a:rPr lang="ar-EG" smtClean="0"/>
              <a:t>23‏/2‏/1440</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286505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9830D6CB-ABDC-41BC-8C4F-E5C2ACD6B494}" type="datetimeFigureOut">
              <a:rPr lang="ar-EG" smtClean="0"/>
              <a:t>23‏/2‏/1440</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3006975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0D6CB-ABDC-41BC-8C4F-E5C2ACD6B494}" type="datetimeFigureOut">
              <a:rPr lang="ar-EG" smtClean="0"/>
              <a:t>23‏/2‏/1440</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3822473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830D6CB-ABDC-41BC-8C4F-E5C2ACD6B494}" type="datetimeFigureOut">
              <a:rPr lang="ar-EG" smtClean="0"/>
              <a:t>23‏/2‏/1440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128611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830D6CB-ABDC-41BC-8C4F-E5C2ACD6B494}" type="datetimeFigureOut">
              <a:rPr lang="ar-EG" smtClean="0"/>
              <a:t>23‏/2‏/1440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3259982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830D6CB-ABDC-41BC-8C4F-E5C2ACD6B494}" type="datetimeFigureOut">
              <a:rPr lang="ar-EG" smtClean="0"/>
              <a:t>23‏/2‏/1440</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2CB3B53-284D-44FA-B24D-1B2C1A61E611}" type="slidenum">
              <a:rPr lang="ar-EG" smtClean="0"/>
              <a:t>‹#›</a:t>
            </a:fld>
            <a:endParaRPr lang="ar-EG"/>
          </a:p>
        </p:txBody>
      </p:sp>
    </p:spTree>
    <p:extLst>
      <p:ext uri="{BB962C8B-B14F-4D97-AF65-F5344CB8AC3E}">
        <p14:creationId xmlns:p14="http://schemas.microsoft.com/office/powerpoint/2010/main" val="89180114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jp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048412" y="2381289"/>
            <a:ext cx="6858000" cy="1790700"/>
          </a:xfrm>
        </p:spPr>
        <p:txBody>
          <a:bodyPr>
            <a:normAutofit/>
          </a:bodyPr>
          <a:lstStyle/>
          <a:p>
            <a:pPr algn="ctr" rtl="1"/>
            <a:r>
              <a:rPr lang="ar-SA" sz="4050" b="1" dirty="0"/>
              <a:t>الاستراتيجية العربية للطاقة المستدامة</a:t>
            </a:r>
            <a:br>
              <a:rPr lang="en-US" sz="2700" dirty="0"/>
            </a:br>
            <a:r>
              <a:rPr lang="en-US" sz="2700" dirty="0"/>
              <a:t>(Arab Sustainable Energy Strategy)</a:t>
            </a:r>
            <a:br>
              <a:rPr lang="en-US" sz="2700" dirty="0"/>
            </a:br>
            <a:endParaRPr lang="ar-SA" sz="2700" dirty="0"/>
          </a:p>
        </p:txBody>
      </p:sp>
      <p:sp>
        <p:nvSpPr>
          <p:cNvPr id="3" name="Subtitle 2"/>
          <p:cNvSpPr>
            <a:spLocks noGrp="1"/>
          </p:cNvSpPr>
          <p:nvPr>
            <p:ph type="subTitle" idx="1"/>
          </p:nvPr>
        </p:nvSpPr>
        <p:spPr>
          <a:xfrm>
            <a:off x="1143000" y="4184929"/>
            <a:ext cx="6858000" cy="1404311"/>
          </a:xfrm>
        </p:spPr>
        <p:txBody>
          <a:bodyPr>
            <a:normAutofit fontScale="92500" lnSpcReduction="10000"/>
          </a:bodyPr>
          <a:lstStyle/>
          <a:p>
            <a:pPr rtl="1"/>
            <a:r>
              <a:rPr lang="ar-SA" sz="2100" b="1" dirty="0"/>
              <a:t>إدارة الطاقة</a:t>
            </a:r>
          </a:p>
          <a:p>
            <a:pPr rtl="1"/>
            <a:r>
              <a:rPr lang="ar-SA" sz="2100" b="1" dirty="0"/>
              <a:t>الدورة السادسة لمؤتمر التعاون العربي الصيني في مجال الطاقة</a:t>
            </a:r>
          </a:p>
          <a:p>
            <a:pPr rtl="1"/>
            <a:r>
              <a:rPr lang="ar-SA" sz="2100" b="1" dirty="0"/>
              <a:t>فندق ماريوت الزمالك- القاهرة</a:t>
            </a:r>
          </a:p>
          <a:p>
            <a:pPr rtl="1"/>
            <a:r>
              <a:rPr lang="ar-SA" sz="2100" b="1" dirty="0"/>
              <a:t>5-8/ 11/ 2018</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98337" y="304632"/>
            <a:ext cx="1265351" cy="1252160"/>
          </a:xfrm>
          <a:prstGeom prst="rect">
            <a:avLst/>
          </a:prstGeom>
          <a:noFill/>
          <a:ln>
            <a:noFill/>
          </a:ln>
        </p:spPr>
      </p:pic>
    </p:spTree>
    <p:extLst>
      <p:ext uri="{BB962C8B-B14F-4D97-AF65-F5344CB8AC3E}">
        <p14:creationId xmlns:p14="http://schemas.microsoft.com/office/powerpoint/2010/main" val="2234421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740" y="1068230"/>
            <a:ext cx="7886700" cy="632578"/>
          </a:xfrm>
        </p:spPr>
        <p:txBody>
          <a:bodyPr>
            <a:normAutofit fontScale="90000"/>
          </a:bodyPr>
          <a:lstStyle/>
          <a:p>
            <a:pPr algn="ctr" rtl="1"/>
            <a:r>
              <a:rPr lang="ar-SA" b="1" dirty="0"/>
              <a:t>النتائج الرئيسية للاستراتيجية</a:t>
            </a:r>
            <a:endParaRPr lang="ar-SA" dirty="0"/>
          </a:p>
        </p:txBody>
      </p:sp>
      <p:sp>
        <p:nvSpPr>
          <p:cNvPr id="3" name="Date Placeholder 2"/>
          <p:cNvSpPr>
            <a:spLocks noGrp="1"/>
          </p:cNvSpPr>
          <p:nvPr>
            <p:ph type="dt" sz="half" idx="10"/>
          </p:nvPr>
        </p:nvSpPr>
        <p:spPr/>
        <p:txBody>
          <a:bodyPr/>
          <a:lstStyle/>
          <a:p>
            <a:fld id="{155DB52A-421E-4840-9A72-6D2C39F49F55}" type="datetime2">
              <a:rPr lang="en-US" smtClean="0"/>
              <a:t>Sunday, November 4, 2018</a:t>
            </a:fld>
            <a:endParaRPr lang="ar-SA"/>
          </a:p>
        </p:txBody>
      </p:sp>
      <p:sp>
        <p:nvSpPr>
          <p:cNvPr id="10" name="Slide Number Placeholder 9"/>
          <p:cNvSpPr>
            <a:spLocks noGrp="1"/>
          </p:cNvSpPr>
          <p:nvPr>
            <p:ph type="sldNum" sz="quarter" idx="12"/>
          </p:nvPr>
        </p:nvSpPr>
        <p:spPr/>
        <p:txBody>
          <a:bodyPr/>
          <a:lstStyle/>
          <a:p>
            <a:fld id="{1789AF97-712C-8E4F-A000-FD3C41CEA4CE}" type="slidenum">
              <a:rPr lang="ar-SA" smtClean="0"/>
              <a:t>10</a:t>
            </a:fld>
            <a:endParaRPr lang="ar-SA"/>
          </a:p>
        </p:txBody>
      </p:sp>
      <p:graphicFrame>
        <p:nvGraphicFramePr>
          <p:cNvPr id="5" name="Chart 4">
            <a:extLst>
              <a:ext uri="{FF2B5EF4-FFF2-40B4-BE49-F238E27FC236}">
                <a16:creationId xmlns:a16="http://schemas.microsoft.com/office/drawing/2014/main" id="{A8DE3B00-2182-4FE4-AFC5-E877C018CC61}"/>
              </a:ext>
            </a:extLst>
          </p:cNvPr>
          <p:cNvGraphicFramePr/>
          <p:nvPr>
            <p:extLst>
              <p:ext uri="{D42A27DB-BD31-4B8C-83A1-F6EECF244321}">
                <p14:modId xmlns:p14="http://schemas.microsoft.com/office/powerpoint/2010/main" val="706154307"/>
              </p:ext>
            </p:extLst>
          </p:nvPr>
        </p:nvGraphicFramePr>
        <p:xfrm>
          <a:off x="86264" y="2329536"/>
          <a:ext cx="4358928" cy="36917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313DB080-50E3-447C-8916-D70C5CF709E3}"/>
              </a:ext>
            </a:extLst>
          </p:cNvPr>
          <p:cNvGraphicFramePr/>
          <p:nvPr>
            <p:extLst>
              <p:ext uri="{D42A27DB-BD31-4B8C-83A1-F6EECF244321}">
                <p14:modId xmlns:p14="http://schemas.microsoft.com/office/powerpoint/2010/main" val="691685275"/>
              </p:ext>
            </p:extLst>
          </p:nvPr>
        </p:nvGraphicFramePr>
        <p:xfrm>
          <a:off x="4304581" y="2556973"/>
          <a:ext cx="4382219" cy="3079297"/>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6968810" y="2005390"/>
            <a:ext cx="1779654" cy="415498"/>
          </a:xfrm>
          <a:prstGeom prst="rect">
            <a:avLst/>
          </a:prstGeom>
        </p:spPr>
        <p:txBody>
          <a:bodyPr wrap="none">
            <a:spAutoFit/>
          </a:bodyPr>
          <a:lstStyle/>
          <a:p>
            <a:pPr algn="r" rtl="1"/>
            <a:r>
              <a:rPr lang="ar-SA" sz="2100" b="1" u="sng" dirty="0"/>
              <a:t>2- توليد الكهرباء</a:t>
            </a:r>
            <a:r>
              <a:rPr lang="en-US" sz="2100" dirty="0"/>
              <a:t> </a:t>
            </a:r>
            <a:endParaRPr lang="ar-SA" sz="2100" dirty="0"/>
          </a:p>
        </p:txBody>
      </p:sp>
    </p:spTree>
    <p:extLst>
      <p:ext uri="{BB962C8B-B14F-4D97-AF65-F5344CB8AC3E}">
        <p14:creationId xmlns:p14="http://schemas.microsoft.com/office/powerpoint/2010/main" val="1123037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052736"/>
            <a:ext cx="8229600" cy="1143000"/>
          </a:xfrm>
        </p:spPr>
        <p:txBody>
          <a:bodyPr>
            <a:normAutofit fontScale="90000"/>
          </a:bodyPr>
          <a:lstStyle/>
          <a:p>
            <a:pPr algn="r" rtl="1"/>
            <a:r>
              <a:rPr lang="ar-SA" b="1" dirty="0"/>
              <a:t>النتائج الرئيسية للاستراتيجية</a:t>
            </a:r>
            <a:br>
              <a:rPr lang="en-US" dirty="0"/>
            </a:br>
            <a:r>
              <a:rPr lang="ar-SA" sz="2700" b="1" u="sng" dirty="0"/>
              <a:t> 3-انبعاثات ثاني أكسيد الكربون لقطاع الطاقة</a:t>
            </a:r>
            <a:r>
              <a:rPr lang="en-US" sz="2700" dirty="0"/>
              <a:t> </a:t>
            </a:r>
            <a:r>
              <a:rPr lang="ar-SA" sz="2700" b="1" u="sng" dirty="0"/>
              <a:t>:</a:t>
            </a:r>
            <a:endParaRPr lang="ar-SA" sz="2700" dirty="0"/>
          </a:p>
        </p:txBody>
      </p:sp>
      <p:graphicFrame>
        <p:nvGraphicFramePr>
          <p:cNvPr id="5" name="Table 4"/>
          <p:cNvGraphicFramePr>
            <a:graphicFrameLocks noGrp="1"/>
          </p:cNvGraphicFramePr>
          <p:nvPr>
            <p:extLst>
              <p:ext uri="{D42A27DB-BD31-4B8C-83A1-F6EECF244321}">
                <p14:modId xmlns:p14="http://schemas.microsoft.com/office/powerpoint/2010/main" val="3070521149"/>
              </p:ext>
            </p:extLst>
          </p:nvPr>
        </p:nvGraphicFramePr>
        <p:xfrm>
          <a:off x="479422" y="2840652"/>
          <a:ext cx="7906870" cy="1975491"/>
        </p:xfrm>
        <a:graphic>
          <a:graphicData uri="http://schemas.openxmlformats.org/drawingml/2006/table">
            <a:tbl>
              <a:tblPr firstRow="1" bandRow="1">
                <a:tableStyleId>{5C22544A-7EE6-4342-B048-85BDC9FD1C3A}</a:tableStyleId>
              </a:tblPr>
              <a:tblGrid>
                <a:gridCol w="1901287">
                  <a:extLst>
                    <a:ext uri="{9D8B030D-6E8A-4147-A177-3AD203B41FA5}">
                      <a16:colId xmlns:a16="http://schemas.microsoft.com/office/drawing/2014/main" val="20000"/>
                    </a:ext>
                  </a:extLst>
                </a:gridCol>
                <a:gridCol w="1901287">
                  <a:extLst>
                    <a:ext uri="{9D8B030D-6E8A-4147-A177-3AD203B41FA5}">
                      <a16:colId xmlns:a16="http://schemas.microsoft.com/office/drawing/2014/main" val="20001"/>
                    </a:ext>
                  </a:extLst>
                </a:gridCol>
                <a:gridCol w="1847096">
                  <a:extLst>
                    <a:ext uri="{9D8B030D-6E8A-4147-A177-3AD203B41FA5}">
                      <a16:colId xmlns:a16="http://schemas.microsoft.com/office/drawing/2014/main" val="20002"/>
                    </a:ext>
                  </a:extLst>
                </a:gridCol>
                <a:gridCol w="2257200">
                  <a:extLst>
                    <a:ext uri="{9D8B030D-6E8A-4147-A177-3AD203B41FA5}">
                      <a16:colId xmlns:a16="http://schemas.microsoft.com/office/drawing/2014/main" val="20003"/>
                    </a:ext>
                  </a:extLst>
                </a:gridCol>
              </a:tblGrid>
              <a:tr h="741051">
                <a:tc>
                  <a:txBody>
                    <a:bodyPr/>
                    <a:lstStyle/>
                    <a:p>
                      <a:pPr marL="0" algn="ctr" defTabSz="914400" rtl="1" eaLnBrk="1" latinLnBrk="0" hangingPunct="1"/>
                      <a:r>
                        <a:rPr lang="ar-SA" sz="1800" dirty="0"/>
                        <a:t>النسبة إلى السيناريو الاعتيادي</a:t>
                      </a:r>
                    </a:p>
                  </a:txBody>
                  <a:tcPr marL="68580" marR="68580" marT="34290" marB="34290"/>
                </a:tc>
                <a:tc>
                  <a:txBody>
                    <a:bodyPr/>
                    <a:lstStyle/>
                    <a:p>
                      <a:pPr marL="0" algn="ctr" defTabSz="914400" rtl="1" eaLnBrk="1" latinLnBrk="0" hangingPunct="1"/>
                      <a:r>
                        <a:rPr lang="ar-SA" sz="1800" dirty="0"/>
                        <a:t>سيناريو الطاقة المستدامة</a:t>
                      </a:r>
                    </a:p>
                  </a:txBody>
                  <a:tcPr marL="68580" marR="68580" marT="34290" marB="34290"/>
                </a:tc>
                <a:tc>
                  <a:txBody>
                    <a:bodyPr/>
                    <a:lstStyle/>
                    <a:p>
                      <a:pPr marL="0" algn="ctr" defTabSz="914400" rtl="1" eaLnBrk="1" latinLnBrk="0" hangingPunct="1"/>
                      <a:r>
                        <a:rPr lang="ar-SA" sz="1800" dirty="0"/>
                        <a:t>السيناريو الاعتيادي</a:t>
                      </a:r>
                    </a:p>
                  </a:txBody>
                  <a:tcPr marL="68580" marR="68580" marT="34290" marB="34290"/>
                </a:tc>
                <a:tc>
                  <a:txBody>
                    <a:bodyPr/>
                    <a:lstStyle/>
                    <a:p>
                      <a:pPr marL="0" algn="r" defTabSz="914400" rtl="1" eaLnBrk="1" latinLnBrk="0" hangingPunct="1"/>
                      <a:endParaRPr lang="ar-SA" sz="1000" dirty="0"/>
                    </a:p>
                  </a:txBody>
                  <a:tcPr marL="68580" marR="68580" marT="34290" marB="34290"/>
                </a:tc>
                <a:extLst>
                  <a:ext uri="{0D108BD9-81ED-4DB2-BD59-A6C34878D82A}">
                    <a16:rowId xmlns:a16="http://schemas.microsoft.com/office/drawing/2014/main" val="10000"/>
                  </a:ext>
                </a:extLst>
              </a:tr>
              <a:tr h="617220">
                <a:tc>
                  <a:txBody>
                    <a:bodyPr/>
                    <a:lstStyle/>
                    <a:p>
                      <a:pPr marL="0" algn="r" defTabSz="914400" rtl="1" eaLnBrk="1" latinLnBrk="0" hangingPunct="1"/>
                      <a:r>
                        <a:rPr lang="ar-SA" sz="1800" b="1" dirty="0"/>
                        <a:t>22.2٪</a:t>
                      </a:r>
                    </a:p>
                  </a:txBody>
                  <a:tcPr marL="68580" marR="68580" marT="34290" marB="34290"/>
                </a:tc>
                <a:tc>
                  <a:txBody>
                    <a:bodyPr/>
                    <a:lstStyle/>
                    <a:p>
                      <a:pPr marL="0" algn="r" defTabSz="914400" rtl="1" eaLnBrk="1" latinLnBrk="0" hangingPunct="1"/>
                      <a:r>
                        <a:rPr lang="ar-SA" sz="1800" b="1" dirty="0"/>
                        <a:t>860 مليون طن-</a:t>
                      </a:r>
                      <a:r>
                        <a:rPr lang="en-GB" sz="1800" b="1" dirty="0"/>
                        <a:t>CO</a:t>
                      </a:r>
                      <a:r>
                        <a:rPr lang="en-GB" sz="1800" b="1" baseline="-25000" dirty="0"/>
                        <a:t>2</a:t>
                      </a:r>
                      <a:r>
                        <a:rPr lang="en-GB" sz="1800" b="1" dirty="0"/>
                        <a:t> </a:t>
                      </a:r>
                      <a:endParaRPr lang="ar-SA" sz="1800" b="1" dirty="0"/>
                    </a:p>
                  </a:txBody>
                  <a:tcPr marL="68580" marR="68580" marT="34290" marB="34290"/>
                </a:tc>
                <a:tc>
                  <a:txBody>
                    <a:bodyPr/>
                    <a:lstStyle/>
                    <a:p>
                      <a:pPr marL="0" algn="r" defTabSz="914400" rtl="1" eaLnBrk="1" latinLnBrk="0" hangingPunct="1"/>
                      <a:r>
                        <a:rPr lang="ar-SY" sz="1800" b="1" dirty="0"/>
                        <a:t>3880 </a:t>
                      </a:r>
                      <a:r>
                        <a:rPr lang="ar-SA" sz="1800" b="1" dirty="0"/>
                        <a:t>مليون طن-</a:t>
                      </a:r>
                      <a:r>
                        <a:rPr lang="en-GB" sz="1800" b="1" dirty="0"/>
                        <a:t>CO</a:t>
                      </a:r>
                      <a:r>
                        <a:rPr lang="en-GB" sz="1800" b="1" baseline="-25000" dirty="0"/>
                        <a:t>2</a:t>
                      </a:r>
                      <a:r>
                        <a:rPr lang="ar-SY" sz="1800" b="1" dirty="0"/>
                        <a:t> </a:t>
                      </a:r>
                      <a:endParaRPr lang="ar-SA" sz="1800" b="1" dirty="0"/>
                    </a:p>
                  </a:txBody>
                  <a:tcPr marL="68580" marR="68580" marT="34290" marB="34290"/>
                </a:tc>
                <a:tc>
                  <a:txBody>
                    <a:bodyPr/>
                    <a:lstStyle/>
                    <a:p>
                      <a:pPr marL="0" algn="r" defTabSz="914400" rtl="1" eaLnBrk="1" latinLnBrk="0" hangingPunct="1"/>
                      <a:r>
                        <a:rPr lang="ar-SA" sz="1800" b="1" dirty="0"/>
                        <a:t>انبعاثات قطاع الطاقة</a:t>
                      </a:r>
                    </a:p>
                  </a:txBody>
                  <a:tcPr marL="68580" marR="68580" marT="34290" marB="34290"/>
                </a:tc>
                <a:extLst>
                  <a:ext uri="{0D108BD9-81ED-4DB2-BD59-A6C34878D82A}">
                    <a16:rowId xmlns:a16="http://schemas.microsoft.com/office/drawing/2014/main" val="10001"/>
                  </a:ext>
                </a:extLst>
              </a:tr>
              <a:tr h="617220">
                <a:tc>
                  <a:txBody>
                    <a:bodyPr/>
                    <a:lstStyle/>
                    <a:p>
                      <a:pPr marL="0" algn="r" defTabSz="914400" rtl="1" eaLnBrk="1" latinLnBrk="0" hangingPunct="1"/>
                      <a:r>
                        <a:rPr lang="ar-SA" sz="1800" b="1" dirty="0"/>
                        <a:t>74.5٪</a:t>
                      </a:r>
                    </a:p>
                  </a:txBody>
                  <a:tcPr marL="68580" marR="68580" marT="34290" marB="34290"/>
                </a:tc>
                <a:tc>
                  <a:txBody>
                    <a:bodyPr/>
                    <a:lstStyle/>
                    <a:p>
                      <a:pPr marL="0" algn="r" defTabSz="914400" rtl="1" eaLnBrk="1" latinLnBrk="0" hangingPunct="1"/>
                      <a:r>
                        <a:rPr lang="ar-SY" sz="1800" b="1" dirty="0"/>
                        <a:t> 497 كغ-</a:t>
                      </a:r>
                      <a:r>
                        <a:rPr lang="en-GB" sz="1800" b="1" dirty="0"/>
                        <a:t>CO</a:t>
                      </a:r>
                      <a:r>
                        <a:rPr lang="en-GB" sz="1800" b="1" baseline="-25000" dirty="0"/>
                        <a:t>2</a:t>
                      </a:r>
                      <a:r>
                        <a:rPr lang="ar-SY" sz="1800" b="1" dirty="0"/>
                        <a:t>/م.و.س</a:t>
                      </a:r>
                      <a:endParaRPr lang="ar-SA" sz="1800" b="1" dirty="0"/>
                    </a:p>
                  </a:txBody>
                  <a:tcPr marL="68580" marR="68580" marT="34290" marB="34290"/>
                </a:tc>
                <a:tc>
                  <a:txBody>
                    <a:bodyPr/>
                    <a:lstStyle/>
                    <a:p>
                      <a:pPr marL="0" algn="r" defTabSz="914400" rtl="1" eaLnBrk="1" latinLnBrk="0" hangingPunct="1"/>
                      <a:r>
                        <a:rPr lang="ar-SY" sz="1800" b="1" dirty="0"/>
                        <a:t> 667 كغ-</a:t>
                      </a:r>
                      <a:r>
                        <a:rPr lang="en-GB" sz="1800" b="1" dirty="0"/>
                        <a:t>CO</a:t>
                      </a:r>
                      <a:r>
                        <a:rPr lang="en-GB" sz="1800" b="1" baseline="-25000" dirty="0"/>
                        <a:t>2</a:t>
                      </a:r>
                      <a:r>
                        <a:rPr lang="ar-SY" sz="1800" b="1" dirty="0"/>
                        <a:t>/م.و.س</a:t>
                      </a:r>
                      <a:endParaRPr lang="ar-SA" sz="1800" b="1" dirty="0"/>
                    </a:p>
                  </a:txBody>
                  <a:tcPr marL="68580" marR="68580" marT="34290" marB="34290"/>
                </a:tc>
                <a:tc>
                  <a:txBody>
                    <a:bodyPr/>
                    <a:lstStyle/>
                    <a:p>
                      <a:pPr marL="0" algn="r" defTabSz="914400" rtl="1" eaLnBrk="1" latinLnBrk="0" hangingPunct="1"/>
                      <a:r>
                        <a:rPr lang="ar-SA" sz="1800" b="1" dirty="0"/>
                        <a:t>معامل الإصدار النوعي لقطاع الكهرباء</a:t>
                      </a:r>
                    </a:p>
                  </a:txBody>
                  <a:tcPr marL="68580" marR="68580" marT="34290" marB="34290"/>
                </a:tc>
                <a:extLst>
                  <a:ext uri="{0D108BD9-81ED-4DB2-BD59-A6C34878D82A}">
                    <a16:rowId xmlns:a16="http://schemas.microsoft.com/office/drawing/2014/main" val="10002"/>
                  </a:ext>
                </a:extLst>
              </a:tr>
            </a:tbl>
          </a:graphicData>
        </a:graphic>
      </p:graphicFrame>
      <p:sp>
        <p:nvSpPr>
          <p:cNvPr id="6" name="Rectangle 5"/>
          <p:cNvSpPr/>
          <p:nvPr/>
        </p:nvSpPr>
        <p:spPr>
          <a:xfrm>
            <a:off x="1475010" y="2425154"/>
            <a:ext cx="6548331" cy="415498"/>
          </a:xfrm>
          <a:prstGeom prst="rect">
            <a:avLst/>
          </a:prstGeom>
        </p:spPr>
        <p:txBody>
          <a:bodyPr wrap="none">
            <a:spAutoFit/>
          </a:bodyPr>
          <a:lstStyle/>
          <a:p>
            <a:pPr algn="r" rtl="1"/>
            <a:r>
              <a:rPr lang="ar-SA" sz="2100" b="1" dirty="0"/>
              <a:t>وصلت انبعاثات قطاع الطاقة في سنة الأساس إلى 2120 مليون طن-</a:t>
            </a:r>
            <a:r>
              <a:rPr lang="en-GB" sz="2100" b="1" dirty="0"/>
              <a:t>CO</a:t>
            </a:r>
            <a:r>
              <a:rPr lang="en-GB" sz="2100" b="1" baseline="-25000" dirty="0"/>
              <a:t>2</a:t>
            </a:r>
            <a:endParaRPr lang="ar-SA" sz="2100" b="1" dirty="0"/>
          </a:p>
        </p:txBody>
      </p:sp>
    </p:spTree>
    <p:extLst>
      <p:ext uri="{BB962C8B-B14F-4D97-AF65-F5344CB8AC3E}">
        <p14:creationId xmlns:p14="http://schemas.microsoft.com/office/powerpoint/2010/main" val="150596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Y" sz="4000" b="1" dirty="0"/>
              <a:t>الأهداف العامة للاستراتيجية</a:t>
            </a:r>
            <a:endParaRPr lang="en-US" sz="4000" b="1" dirty="0"/>
          </a:p>
        </p:txBody>
      </p:sp>
      <p:sp>
        <p:nvSpPr>
          <p:cNvPr id="3" name="TextBox 2"/>
          <p:cNvSpPr txBox="1"/>
          <p:nvPr/>
        </p:nvSpPr>
        <p:spPr>
          <a:xfrm>
            <a:off x="793750" y="4180900"/>
            <a:ext cx="3349625" cy="523220"/>
          </a:xfrm>
          <a:prstGeom prst="rect">
            <a:avLst/>
          </a:prstGeom>
          <a:noFill/>
        </p:spPr>
        <p:txBody>
          <a:bodyPr wrap="square" rtlCol="0">
            <a:spAutoFit/>
          </a:bodyPr>
          <a:lstStyle/>
          <a:p>
            <a:r>
              <a:rPr lang="en-US" sz="2800" b="1" dirty="0">
                <a:solidFill>
                  <a:schemeClr val="bg1"/>
                </a:solidFill>
                <a:latin typeface="Verdana" pitchFamily="34" charset="0"/>
              </a:rPr>
              <a:t>Our Mission</a:t>
            </a:r>
          </a:p>
        </p:txBody>
      </p:sp>
      <p:graphicFrame>
        <p:nvGraphicFramePr>
          <p:cNvPr id="6" name="Diagram 5"/>
          <p:cNvGraphicFramePr/>
          <p:nvPr>
            <p:extLst>
              <p:ext uri="{D42A27DB-BD31-4B8C-83A1-F6EECF244321}">
                <p14:modId xmlns:p14="http://schemas.microsoft.com/office/powerpoint/2010/main" val="1003581024"/>
              </p:ext>
            </p:extLst>
          </p:nvPr>
        </p:nvGraphicFramePr>
        <p:xfrm>
          <a:off x="35496" y="1207221"/>
          <a:ext cx="8194609" cy="4958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4799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A8DAA3-7510-724B-935F-A5EAF9039ECC}"/>
              </a:ext>
            </a:extLst>
          </p:cNvPr>
          <p:cNvSpPr>
            <a:spLocks noGrp="1"/>
          </p:cNvSpPr>
          <p:nvPr>
            <p:ph idx="1"/>
          </p:nvPr>
        </p:nvSpPr>
        <p:spPr/>
        <p:txBody>
          <a:bodyPr/>
          <a:lstStyle/>
          <a:p>
            <a:pPr marL="171446" indent="-171446" defTabSz="685783">
              <a:lnSpc>
                <a:spcPct val="90000"/>
              </a:lnSpc>
              <a:spcBef>
                <a:spcPts val="750"/>
              </a:spcBef>
            </a:pPr>
            <a:endParaRPr lang="en-US" dirty="0"/>
          </a:p>
        </p:txBody>
      </p:sp>
      <p:graphicFrame>
        <p:nvGraphicFramePr>
          <p:cNvPr id="4" name="Diagram 3">
            <a:extLst>
              <a:ext uri="{FF2B5EF4-FFF2-40B4-BE49-F238E27FC236}">
                <a16:creationId xmlns:a16="http://schemas.microsoft.com/office/drawing/2014/main" id="{678F02AE-E897-8B44-9C7E-06CD69C8F739}"/>
              </a:ext>
            </a:extLst>
          </p:cNvPr>
          <p:cNvGraphicFramePr/>
          <p:nvPr>
            <p:extLst>
              <p:ext uri="{D42A27DB-BD31-4B8C-83A1-F6EECF244321}">
                <p14:modId xmlns:p14="http://schemas.microsoft.com/office/powerpoint/2010/main" val="2044284551"/>
              </p:ext>
            </p:extLst>
          </p:nvPr>
        </p:nvGraphicFramePr>
        <p:xfrm>
          <a:off x="-30091" y="2084021"/>
          <a:ext cx="8698832" cy="4065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34D3D240-6CD1-5F47-BC02-4A44025CDA83}"/>
              </a:ext>
            </a:extLst>
          </p:cNvPr>
          <p:cNvSpPr/>
          <p:nvPr/>
        </p:nvSpPr>
        <p:spPr>
          <a:xfrm>
            <a:off x="1273660" y="662452"/>
            <a:ext cx="6596679" cy="461665"/>
          </a:xfrm>
          <a:prstGeom prst="rect">
            <a:avLst/>
          </a:prstGeom>
        </p:spPr>
        <p:txBody>
          <a:bodyPr wrap="none">
            <a:spAutoFit/>
          </a:bodyPr>
          <a:lstStyle/>
          <a:p>
            <a:pPr algn="r" rtl="1"/>
            <a:r>
              <a:rPr lang="ar-SA" sz="2400" b="1" i="1" dirty="0">
                <a:ea typeface="Calibri" panose="020F0502020204030204" pitchFamily="34" charset="0"/>
                <a:cs typeface="Simplified Arabic" panose="02020603050405020304" pitchFamily="18" charset="-78"/>
              </a:rPr>
              <a:t>المؤشرات الرئيسية لسيناريو التطور المستدام للطاقة لعام 2030</a:t>
            </a:r>
            <a:r>
              <a:rPr lang="en-US" sz="2400" b="1" dirty="0"/>
              <a:t> </a:t>
            </a:r>
          </a:p>
        </p:txBody>
      </p:sp>
    </p:spTree>
    <p:extLst>
      <p:ext uri="{BB962C8B-B14F-4D97-AF65-F5344CB8AC3E}">
        <p14:creationId xmlns:p14="http://schemas.microsoft.com/office/powerpoint/2010/main" val="1713487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4704"/>
            <a:ext cx="7886700" cy="775372"/>
          </a:xfrm>
        </p:spPr>
        <p:txBody>
          <a:bodyPr>
            <a:noAutofit/>
          </a:bodyPr>
          <a:lstStyle/>
          <a:p>
            <a:pPr algn="ctr" rtl="1"/>
            <a:r>
              <a:rPr lang="ar-SA" sz="2400" b="1" dirty="0"/>
              <a:t>تصنيف الدول العربية حسب متوسط نصيب الفرد من الدخل القومي الإجمالي</a:t>
            </a:r>
          </a:p>
        </p:txBody>
      </p:sp>
      <p:sp>
        <p:nvSpPr>
          <p:cNvPr id="4" name="Date Placeholder 3"/>
          <p:cNvSpPr>
            <a:spLocks noGrp="1"/>
          </p:cNvSpPr>
          <p:nvPr>
            <p:ph type="dt" sz="half" idx="10"/>
          </p:nvPr>
        </p:nvSpPr>
        <p:spPr/>
        <p:txBody>
          <a:bodyPr/>
          <a:lstStyle/>
          <a:p>
            <a:fld id="{21ECE42E-AF86-2941-9BA3-EF6C4BF8CDB4}" type="datetime2">
              <a:rPr lang="en-US" smtClean="0"/>
              <a:t>Sunday, November 4, 2018</a:t>
            </a:fld>
            <a:endParaRPr lang="ar-SA"/>
          </a:p>
        </p:txBody>
      </p:sp>
      <p:sp>
        <p:nvSpPr>
          <p:cNvPr id="5" name="Slide Number Placeholder 4"/>
          <p:cNvSpPr>
            <a:spLocks noGrp="1"/>
          </p:cNvSpPr>
          <p:nvPr>
            <p:ph type="sldNum" sz="quarter" idx="12"/>
          </p:nvPr>
        </p:nvSpPr>
        <p:spPr/>
        <p:txBody>
          <a:bodyPr/>
          <a:lstStyle/>
          <a:p>
            <a:fld id="{1789AF97-712C-8E4F-A000-FD3C41CEA4CE}" type="slidenum">
              <a:rPr lang="ar-SA" smtClean="0"/>
              <a:t>14</a:t>
            </a:fld>
            <a:endParaRPr lang="ar-SA"/>
          </a:p>
        </p:txBody>
      </p:sp>
      <p:graphicFrame>
        <p:nvGraphicFramePr>
          <p:cNvPr id="6" name="Diagram 5"/>
          <p:cNvGraphicFramePr/>
          <p:nvPr>
            <p:extLst>
              <p:ext uri="{D42A27DB-BD31-4B8C-83A1-F6EECF244321}">
                <p14:modId xmlns:p14="http://schemas.microsoft.com/office/powerpoint/2010/main" val="22183404"/>
              </p:ext>
            </p:extLst>
          </p:nvPr>
        </p:nvGraphicFramePr>
        <p:xfrm>
          <a:off x="971600" y="1484784"/>
          <a:ext cx="6892046" cy="4339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275856" y="5949280"/>
            <a:ext cx="4382226" cy="300082"/>
          </a:xfrm>
          <a:prstGeom prst="rect">
            <a:avLst/>
          </a:prstGeom>
        </p:spPr>
        <p:txBody>
          <a:bodyPr wrap="none">
            <a:spAutoFit/>
          </a:bodyPr>
          <a:lstStyle/>
          <a:p>
            <a:pPr algn="r" rtl="1"/>
            <a:r>
              <a:rPr lang="ar-SA" sz="1350" b="1" dirty="0"/>
              <a:t>الأرقام بالدولار الأمريكي وفق طريقة أطلس للبنك الدولي (</a:t>
            </a:r>
            <a:r>
              <a:rPr lang="en-US" sz="1350" b="1" dirty="0"/>
              <a:t>ATLAS, 2015</a:t>
            </a:r>
            <a:r>
              <a:rPr lang="ar-SA" sz="1350" b="1" dirty="0"/>
              <a:t>) </a:t>
            </a:r>
            <a:endParaRPr lang="ar-SA" sz="1350" dirty="0"/>
          </a:p>
        </p:txBody>
      </p:sp>
    </p:spTree>
    <p:extLst>
      <p:ext uri="{BB962C8B-B14F-4D97-AF65-F5344CB8AC3E}">
        <p14:creationId xmlns:p14="http://schemas.microsoft.com/office/powerpoint/2010/main" val="3080184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4DC5858-D9BF-467C-A788-22FAA9030339}"/>
              </a:ext>
            </a:extLst>
          </p:cNvPr>
          <p:cNvGraphicFramePr/>
          <p:nvPr>
            <p:extLst>
              <p:ext uri="{D42A27DB-BD31-4B8C-83A1-F6EECF244321}">
                <p14:modId xmlns:p14="http://schemas.microsoft.com/office/powerpoint/2010/main" val="3564680422"/>
              </p:ext>
            </p:extLst>
          </p:nvPr>
        </p:nvGraphicFramePr>
        <p:xfrm>
          <a:off x="-108520" y="764704"/>
          <a:ext cx="8795320" cy="4769702"/>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fld id="{21ECE42E-AF86-2941-9BA3-EF6C4BF8CDB4}" type="datetime2">
              <a:rPr lang="en-US" smtClean="0"/>
              <a:t>Sunday, November 4, 2018</a:t>
            </a:fld>
            <a:endParaRPr lang="ar-SA"/>
          </a:p>
        </p:txBody>
      </p:sp>
      <p:sp>
        <p:nvSpPr>
          <p:cNvPr id="5" name="Slide Number Placeholder 4"/>
          <p:cNvSpPr>
            <a:spLocks noGrp="1"/>
          </p:cNvSpPr>
          <p:nvPr>
            <p:ph type="sldNum" sz="quarter" idx="12"/>
          </p:nvPr>
        </p:nvSpPr>
        <p:spPr/>
        <p:txBody>
          <a:bodyPr/>
          <a:lstStyle/>
          <a:p>
            <a:fld id="{1789AF97-712C-8E4F-A000-FD3C41CEA4CE}" type="slidenum">
              <a:rPr lang="ar-SA" smtClean="0"/>
              <a:t>15</a:t>
            </a:fld>
            <a:endParaRPr lang="ar-SA"/>
          </a:p>
        </p:txBody>
      </p:sp>
    </p:spTree>
    <p:extLst>
      <p:ext uri="{BB962C8B-B14F-4D97-AF65-F5344CB8AC3E}">
        <p14:creationId xmlns:p14="http://schemas.microsoft.com/office/powerpoint/2010/main" val="620086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Bevel 23">
            <a:extLst>
              <a:ext uri="{FF2B5EF4-FFF2-40B4-BE49-F238E27FC236}">
                <a16:creationId xmlns:a16="http://schemas.microsoft.com/office/drawing/2014/main" id="{FF683800-2893-8943-B631-FDF4D599C0E8}"/>
              </a:ext>
            </a:extLst>
          </p:cNvPr>
          <p:cNvSpPr/>
          <p:nvPr/>
        </p:nvSpPr>
        <p:spPr>
          <a:xfrm>
            <a:off x="179512" y="1988840"/>
            <a:ext cx="2439750" cy="3240360"/>
          </a:xfrm>
          <a:prstGeom prst="bevel">
            <a:avLst>
              <a:gd name="adj" fmla="val 7520"/>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Rounded Rectangle 4"/>
          <p:cNvSpPr/>
          <p:nvPr/>
        </p:nvSpPr>
        <p:spPr>
          <a:xfrm>
            <a:off x="4860032" y="2304447"/>
            <a:ext cx="4105810" cy="1115173"/>
          </a:xfrm>
          <a:prstGeom prst="roundRect">
            <a:avLst>
              <a:gd name="adj" fmla="val 50000"/>
            </a:avLst>
          </a:prstGeom>
          <a:solidFill>
            <a:srgbClr val="007A38"/>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ar-SY" sz="2400" b="1" dirty="0"/>
              <a:t>الخطط الوطنية للطاقة المتجددة وكفاءة الطاقة </a:t>
            </a:r>
            <a:r>
              <a:rPr lang="en-US" sz="2400" b="1" dirty="0"/>
              <a:t>NEEAP &amp; NREAP</a:t>
            </a:r>
          </a:p>
        </p:txBody>
      </p:sp>
      <p:sp>
        <p:nvSpPr>
          <p:cNvPr id="6" name="Rounded Rectangle 5"/>
          <p:cNvSpPr/>
          <p:nvPr/>
        </p:nvSpPr>
        <p:spPr>
          <a:xfrm>
            <a:off x="179512" y="5430952"/>
            <a:ext cx="5260558" cy="1082904"/>
          </a:xfrm>
          <a:prstGeom prst="roundRect">
            <a:avLst>
              <a:gd name="adj" fmla="val 5000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Y" sz="2400" b="1" dirty="0"/>
              <a:t>المشاركات الوطنية المحددة (المقرة أو المزمعة)</a:t>
            </a:r>
          </a:p>
          <a:p>
            <a:pPr algn="ctr"/>
            <a:r>
              <a:rPr lang="en-US" sz="2400" b="1" dirty="0"/>
              <a:t>NDCs/INDCs</a:t>
            </a:r>
          </a:p>
        </p:txBody>
      </p:sp>
      <p:sp>
        <p:nvSpPr>
          <p:cNvPr id="7" name="Rounded Rectangle 6"/>
          <p:cNvSpPr/>
          <p:nvPr/>
        </p:nvSpPr>
        <p:spPr>
          <a:xfrm>
            <a:off x="3148954" y="1426166"/>
            <a:ext cx="5095454" cy="584999"/>
          </a:xfrm>
          <a:prstGeom prst="roundRect">
            <a:avLst>
              <a:gd name="adj" fmla="val 5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SY" sz="3200" b="1" dirty="0"/>
              <a:t>الاستراتيجيات الوطنية طويلة الأمد</a:t>
            </a:r>
            <a:endParaRPr lang="en-US" sz="3200" b="1" dirty="0"/>
          </a:p>
        </p:txBody>
      </p:sp>
      <p:sp>
        <p:nvSpPr>
          <p:cNvPr id="8" name="Rounded Rectangle 7"/>
          <p:cNvSpPr/>
          <p:nvPr/>
        </p:nvSpPr>
        <p:spPr>
          <a:xfrm>
            <a:off x="3707904" y="3652487"/>
            <a:ext cx="3142508" cy="1529050"/>
          </a:xfrm>
          <a:prstGeom prst="roundRect">
            <a:avLst>
              <a:gd name="adj" fmla="val 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SY" sz="2800" b="1" dirty="0"/>
              <a:t>الاستراتيجية العربية للطاقة المستدامة 2030</a:t>
            </a:r>
            <a:endParaRPr lang="en-US" sz="2800" b="1" dirty="0"/>
          </a:p>
        </p:txBody>
      </p:sp>
      <p:sp>
        <p:nvSpPr>
          <p:cNvPr id="10" name="Title 1">
            <a:extLst>
              <a:ext uri="{FF2B5EF4-FFF2-40B4-BE49-F238E27FC236}">
                <a16:creationId xmlns:a16="http://schemas.microsoft.com/office/drawing/2014/main" id="{8238C516-48FE-EC4E-9CCD-5C07467D6E71}"/>
              </a:ext>
            </a:extLst>
          </p:cNvPr>
          <p:cNvSpPr>
            <a:spLocks noGrp="1"/>
          </p:cNvSpPr>
          <p:nvPr>
            <p:ph type="title"/>
          </p:nvPr>
        </p:nvSpPr>
        <p:spPr>
          <a:xfrm>
            <a:off x="520940" y="438822"/>
            <a:ext cx="7886700" cy="837293"/>
          </a:xfrm>
        </p:spPr>
        <p:txBody>
          <a:bodyPr/>
          <a:lstStyle/>
          <a:p>
            <a:pPr algn="ctr" rtl="1"/>
            <a:r>
              <a:rPr lang="ar-SA" b="1" dirty="0"/>
              <a:t>تنفيذ الاستراتيجية</a:t>
            </a:r>
          </a:p>
        </p:txBody>
      </p:sp>
      <p:sp>
        <p:nvSpPr>
          <p:cNvPr id="18" name="Rounded Rectangle 17">
            <a:extLst>
              <a:ext uri="{FF2B5EF4-FFF2-40B4-BE49-F238E27FC236}">
                <a16:creationId xmlns:a16="http://schemas.microsoft.com/office/drawing/2014/main" id="{F22E081B-F1D3-F24D-BB06-8703267DBAD3}"/>
              </a:ext>
            </a:extLst>
          </p:cNvPr>
          <p:cNvSpPr/>
          <p:nvPr/>
        </p:nvSpPr>
        <p:spPr>
          <a:xfrm>
            <a:off x="467544" y="2264525"/>
            <a:ext cx="1919603" cy="80573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SY" sz="2800" b="1" dirty="0">
                <a:solidFill>
                  <a:schemeClr val="tx1"/>
                </a:solidFill>
              </a:rPr>
              <a:t>الترشيد أولاً </a:t>
            </a:r>
            <a:endParaRPr lang="en-US" sz="2800" b="1" dirty="0">
              <a:solidFill>
                <a:schemeClr val="tx1"/>
              </a:solidFill>
            </a:endParaRPr>
          </a:p>
        </p:txBody>
      </p:sp>
      <p:sp>
        <p:nvSpPr>
          <p:cNvPr id="19" name="Rounded Rectangle 18">
            <a:extLst>
              <a:ext uri="{FF2B5EF4-FFF2-40B4-BE49-F238E27FC236}">
                <a16:creationId xmlns:a16="http://schemas.microsoft.com/office/drawing/2014/main" id="{A907CB7F-5EF8-4B46-A26B-1FE8EC62951D}"/>
              </a:ext>
            </a:extLst>
          </p:cNvPr>
          <p:cNvSpPr/>
          <p:nvPr/>
        </p:nvSpPr>
        <p:spPr>
          <a:xfrm>
            <a:off x="520940" y="3221878"/>
            <a:ext cx="1866207" cy="80636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Y" sz="2800" b="1" dirty="0">
                <a:solidFill>
                  <a:schemeClr val="tx1"/>
                </a:solidFill>
              </a:rPr>
              <a:t>الإنتاج أولاً</a:t>
            </a:r>
            <a:endParaRPr lang="en-US" sz="2800" b="1" dirty="0">
              <a:solidFill>
                <a:schemeClr val="tx1"/>
              </a:solidFill>
            </a:endParaRPr>
          </a:p>
        </p:txBody>
      </p:sp>
      <p:sp>
        <p:nvSpPr>
          <p:cNvPr id="20" name="Rounded Rectangle 19">
            <a:extLst>
              <a:ext uri="{FF2B5EF4-FFF2-40B4-BE49-F238E27FC236}">
                <a16:creationId xmlns:a16="http://schemas.microsoft.com/office/drawing/2014/main" id="{8266808C-AC78-0242-A2E7-0A6A9093B96D}"/>
              </a:ext>
            </a:extLst>
          </p:cNvPr>
          <p:cNvSpPr/>
          <p:nvPr/>
        </p:nvSpPr>
        <p:spPr>
          <a:xfrm>
            <a:off x="520940" y="4229990"/>
            <a:ext cx="1866207" cy="78318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SY" sz="2800" b="1" dirty="0">
                <a:solidFill>
                  <a:schemeClr val="tx1"/>
                </a:solidFill>
              </a:rPr>
              <a:t>التوسع أولاً </a:t>
            </a:r>
            <a:endParaRPr lang="en-US" sz="2800" b="1" dirty="0">
              <a:solidFill>
                <a:schemeClr val="tx1"/>
              </a:solidFill>
            </a:endParaRPr>
          </a:p>
        </p:txBody>
      </p:sp>
      <p:sp>
        <p:nvSpPr>
          <p:cNvPr id="25" name="TextBox 24">
            <a:extLst>
              <a:ext uri="{FF2B5EF4-FFF2-40B4-BE49-F238E27FC236}">
                <a16:creationId xmlns:a16="http://schemas.microsoft.com/office/drawing/2014/main" id="{1CB7B1C4-5049-224F-956C-80D3CE6BC905}"/>
              </a:ext>
            </a:extLst>
          </p:cNvPr>
          <p:cNvSpPr txBox="1"/>
          <p:nvPr/>
        </p:nvSpPr>
        <p:spPr>
          <a:xfrm>
            <a:off x="250019" y="1427737"/>
            <a:ext cx="2354651" cy="584775"/>
          </a:xfrm>
          <a:prstGeom prst="rect">
            <a:avLst/>
          </a:prstGeom>
          <a:noFill/>
        </p:spPr>
        <p:txBody>
          <a:bodyPr wrap="square" rtlCol="0">
            <a:spAutoFit/>
          </a:bodyPr>
          <a:lstStyle/>
          <a:p>
            <a:pPr algn="ctr"/>
            <a:r>
              <a:rPr lang="ar-SA" sz="3200" b="1" dirty="0"/>
              <a:t>تباين الأولويات</a:t>
            </a:r>
            <a:endParaRPr lang="en-US" sz="3200" b="1" dirty="0"/>
          </a:p>
        </p:txBody>
      </p:sp>
      <p:cxnSp>
        <p:nvCxnSpPr>
          <p:cNvPr id="27" name="Straight Arrow Connector 26">
            <a:extLst>
              <a:ext uri="{FF2B5EF4-FFF2-40B4-BE49-F238E27FC236}">
                <a16:creationId xmlns:a16="http://schemas.microsoft.com/office/drawing/2014/main" id="{A7ACBBF5-47E8-684F-867F-9AE6ED709F79}"/>
              </a:ext>
            </a:extLst>
          </p:cNvPr>
          <p:cNvCxnSpPr>
            <a:cxnSpLocks/>
          </p:cNvCxnSpPr>
          <p:nvPr/>
        </p:nvCxnSpPr>
        <p:spPr>
          <a:xfrm>
            <a:off x="2619262" y="4417012"/>
            <a:ext cx="1088642"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870F19A-85B4-F048-AC19-AE2FB0A4C735}"/>
              </a:ext>
            </a:extLst>
          </p:cNvPr>
          <p:cNvCxnSpPr>
            <a:cxnSpLocks/>
          </p:cNvCxnSpPr>
          <p:nvPr/>
        </p:nvCxnSpPr>
        <p:spPr>
          <a:xfrm>
            <a:off x="4644008" y="2011165"/>
            <a:ext cx="0" cy="164132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a:extLst>
              <a:ext uri="{FF2B5EF4-FFF2-40B4-BE49-F238E27FC236}">
                <a16:creationId xmlns:a16="http://schemas.microsoft.com/office/drawing/2014/main" id="{044E587C-E055-3840-B916-D849444EB64B}"/>
              </a:ext>
            </a:extLst>
          </p:cNvPr>
          <p:cNvCxnSpPr>
            <a:cxnSpLocks/>
          </p:cNvCxnSpPr>
          <p:nvPr/>
        </p:nvCxnSpPr>
        <p:spPr>
          <a:xfrm rot="10800000" flipV="1">
            <a:off x="6772586" y="3403071"/>
            <a:ext cx="1471823" cy="1136157"/>
          </a:xfrm>
          <a:prstGeom prst="bentConnector3">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40B01813-4C4F-7B4E-A8B4-9A3FC3EA0DC0}"/>
              </a:ext>
            </a:extLst>
          </p:cNvPr>
          <p:cNvCxnSpPr>
            <a:cxnSpLocks/>
          </p:cNvCxnSpPr>
          <p:nvPr/>
        </p:nvCxnSpPr>
        <p:spPr>
          <a:xfrm flipV="1">
            <a:off x="5437560" y="5229200"/>
            <a:ext cx="1016335" cy="790866"/>
          </a:xfrm>
          <a:prstGeom prst="bentConnector3">
            <a:avLst>
              <a:gd name="adj1" fmla="val 101160"/>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116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B6E2FF-1129-E043-90B7-9BF042E997D9}"/>
              </a:ext>
            </a:extLst>
          </p:cNvPr>
          <p:cNvSpPr/>
          <p:nvPr/>
        </p:nvSpPr>
        <p:spPr>
          <a:xfrm>
            <a:off x="1562201" y="807095"/>
            <a:ext cx="5290231" cy="523220"/>
          </a:xfrm>
          <a:prstGeom prst="rect">
            <a:avLst/>
          </a:prstGeom>
        </p:spPr>
        <p:txBody>
          <a:bodyPr wrap="none">
            <a:spAutoFit/>
          </a:bodyPr>
          <a:lstStyle/>
          <a:p>
            <a:pPr fontAlgn="base">
              <a:spcBef>
                <a:spcPts val="450"/>
              </a:spcBef>
              <a:spcAft>
                <a:spcPts val="450"/>
              </a:spcAft>
            </a:pPr>
            <a:r>
              <a:rPr lang="ar-SY" sz="2800" b="1" kern="0" dirty="0">
                <a:solidFill>
                  <a:srgbClr val="70AD47"/>
                </a:solidFill>
                <a:effectLst>
                  <a:glow>
                    <a:srgbClr val="000000"/>
                  </a:glow>
                  <a:outerShdw sx="0" sy="0">
                    <a:srgbClr val="000000"/>
                  </a:outerShdw>
                  <a:reflection stA="0" endPos="0" fadeDir="0" sx="0" sy="0"/>
                </a:effectLst>
                <a:latin typeface="Arial" panose="020B0604020202020204" pitchFamily="34" charset="0"/>
                <a:cs typeface="PT Bold Heading" panose="02010400000000000000" pitchFamily="2" charset="-78"/>
              </a:rPr>
              <a:t>أولويات العمل على المستوى الإقليمي  </a:t>
            </a:r>
            <a:endParaRPr lang="en-US" sz="3200" b="1" kern="0" dirty="0">
              <a:solidFill>
                <a:srgbClr val="0070C0"/>
              </a:solidFill>
              <a:effectLst>
                <a:glow>
                  <a:srgbClr val="000000"/>
                </a:glow>
                <a:outerShdw sx="0" sy="0">
                  <a:srgbClr val="000000"/>
                </a:outerShdw>
                <a:reflection stA="0" endPos="0" fadeDir="0" sx="0" sy="0"/>
              </a:effectLst>
              <a:latin typeface="Arial" panose="020B0604020202020204" pitchFamily="34" charset="0"/>
              <a:cs typeface="Simplified Arabic" panose="02020603050405020304" pitchFamily="18" charset="-78"/>
            </a:endParaRPr>
          </a:p>
        </p:txBody>
      </p:sp>
      <p:sp>
        <p:nvSpPr>
          <p:cNvPr id="5" name="Rectangle 4">
            <a:extLst>
              <a:ext uri="{FF2B5EF4-FFF2-40B4-BE49-F238E27FC236}">
                <a16:creationId xmlns:a16="http://schemas.microsoft.com/office/drawing/2014/main" id="{C96BF590-55FA-F34E-BE07-C01863B46D2F}"/>
              </a:ext>
            </a:extLst>
          </p:cNvPr>
          <p:cNvSpPr/>
          <p:nvPr/>
        </p:nvSpPr>
        <p:spPr>
          <a:xfrm>
            <a:off x="107504" y="1484784"/>
            <a:ext cx="8039507" cy="4821833"/>
          </a:xfrm>
          <a:prstGeom prst="rect">
            <a:avLst/>
          </a:prstGeom>
        </p:spPr>
        <p:txBody>
          <a:bodyPr wrap="square">
            <a:spAutoFit/>
          </a:bodyPr>
          <a:lstStyle/>
          <a:p>
            <a:pPr marL="257175" indent="-257175" algn="just">
              <a:buSzPts val="1100"/>
              <a:buFont typeface="Wingdings" pitchFamily="2" charset="2"/>
              <a:buChar char=""/>
            </a:pPr>
            <a:r>
              <a:rPr lang="ar-SY" sz="1600" b="1" dirty="0">
                <a:solidFill>
                  <a:schemeClr val="tx1">
                    <a:lumMod val="50000"/>
                  </a:schemeClr>
                </a:solidFill>
                <a:latin typeface="Times New Roman" panose="02020603050405020304" pitchFamily="18" charset="0"/>
                <a:ea typeface="Times New Roman" panose="02020603050405020304" pitchFamily="18" charset="0"/>
                <a:cs typeface="Simplified Arabic" panose="02020603050405020304" pitchFamily="18" charset="-78"/>
              </a:rPr>
              <a:t>المساندة الفنية للدول في إعداد متطلبات تنفيذ برامج تحفيز الطاقة المتجددة للقطاع الخاص مع التركيز على آليات السوق التنافسية مثل "ممارسات الأسعار </a:t>
            </a:r>
            <a:r>
              <a:rPr lang="en-US" sz="1600" b="1" dirty="0">
                <a:solidFill>
                  <a:schemeClr val="tx1">
                    <a:lumMod val="50000"/>
                  </a:schemeClr>
                </a:solidFill>
                <a:latin typeface="Times New Roman" panose="02020603050405020304" pitchFamily="18" charset="0"/>
                <a:ea typeface="Times New Roman" panose="02020603050405020304" pitchFamily="18" charset="0"/>
                <a:cs typeface="Simplified Arabic" panose="02020603050405020304" pitchFamily="18" charset="-78"/>
              </a:rPr>
              <a:t>Auctions</a:t>
            </a:r>
            <a:r>
              <a:rPr lang="ar-EG" sz="1600" b="1" dirty="0">
                <a:solidFill>
                  <a:schemeClr val="tx1">
                    <a:lumMod val="50000"/>
                  </a:schemeClr>
                </a:solidFill>
                <a:latin typeface="Times New Roman" panose="02020603050405020304" pitchFamily="18" charset="0"/>
                <a:ea typeface="Times New Roman" panose="02020603050405020304" pitchFamily="18" charset="0"/>
                <a:cs typeface="Simplified Arabic" panose="02020603050405020304" pitchFamily="18" charset="-78"/>
              </a:rPr>
              <a:t>" و القياس الصافي للطاقة </a:t>
            </a:r>
            <a:r>
              <a:rPr lang="en-US" sz="1600" b="1" dirty="0">
                <a:solidFill>
                  <a:schemeClr val="tx1">
                    <a:lumMod val="50000"/>
                  </a:schemeClr>
                </a:solidFill>
                <a:latin typeface="Times New Roman" panose="02020603050405020304" pitchFamily="18" charset="0"/>
                <a:ea typeface="Times New Roman" panose="02020603050405020304" pitchFamily="18" charset="0"/>
                <a:cs typeface="Simplified Arabic" panose="02020603050405020304" pitchFamily="18" charset="-78"/>
              </a:rPr>
              <a:t>Net-metering</a:t>
            </a:r>
            <a:r>
              <a:rPr lang="ar-EG" sz="1600" b="1" dirty="0">
                <a:solidFill>
                  <a:schemeClr val="tx1">
                    <a:lumMod val="50000"/>
                  </a:schemeClr>
                </a:solidFill>
                <a:latin typeface="Times New Roman" panose="02020603050405020304" pitchFamily="18" charset="0"/>
                <a:ea typeface="Times New Roman" panose="02020603050405020304" pitchFamily="18" charset="0"/>
                <a:cs typeface="Simplified Arabic" panose="02020603050405020304" pitchFamily="18" charset="-78"/>
              </a:rPr>
              <a:t>، بما في ذلك متطلبات التأهيل للشركات والمعدات وإجراءات التطبيق والمستندات التعاقدية والأدوات والمعارف المؤسسية المطلوبة واللازمة لإنجاح البرامج.</a:t>
            </a:r>
            <a:endParaRPr lang="en-US" sz="1600" b="1" dirty="0">
              <a:solidFill>
                <a:schemeClr val="tx1">
                  <a:lumMod val="50000"/>
                </a:schemeClr>
              </a:solidFill>
              <a:latin typeface="Times New Roman" panose="02020603050405020304" pitchFamily="18" charset="0"/>
              <a:ea typeface="Times New Roman" panose="02020603050405020304" pitchFamily="18" charset="0"/>
              <a:cs typeface="Simplified Arabic" panose="02020603050405020304" pitchFamily="18" charset="-78"/>
            </a:endParaRPr>
          </a:p>
          <a:p>
            <a:pPr marL="257175" indent="-257175" algn="just">
              <a:buSzPts val="1100"/>
              <a:buFont typeface="Wingdings" pitchFamily="2" charset="2"/>
              <a:buChar char=""/>
            </a:pPr>
            <a:r>
              <a:rPr lang="ar-EG" sz="1600" b="1" dirty="0">
                <a:solidFill>
                  <a:schemeClr val="tx1">
                    <a:lumMod val="50000"/>
                  </a:schemeClr>
                </a:solidFill>
                <a:latin typeface="Times New Roman" panose="02020603050405020304" pitchFamily="18" charset="0"/>
                <a:ea typeface="Times New Roman" panose="02020603050405020304" pitchFamily="18" charset="0"/>
                <a:cs typeface="Simplified Arabic" panose="02020603050405020304" pitchFamily="18" charset="-78"/>
              </a:rPr>
              <a:t> البناء على التجربة الناجحة لبرنامج مدير الطاقة العربي وتقديم آلية إقليمية ل</a:t>
            </a:r>
            <a:r>
              <a:rPr lang="ar-SY" sz="1600" b="1" dirty="0">
                <a:solidFill>
                  <a:schemeClr val="tx1">
                    <a:lumMod val="50000"/>
                  </a:schemeClr>
                </a:solidFill>
                <a:latin typeface="Times New Roman" panose="02020603050405020304" pitchFamily="18" charset="0"/>
                <a:ea typeface="Times New Roman" panose="02020603050405020304" pitchFamily="18" charset="0"/>
                <a:cs typeface="Simplified Arabic" panose="02020603050405020304" pitchFamily="18" charset="-78"/>
              </a:rPr>
              <a:t>تأهيل المراكز التدريبية العربية لتقديم الخدمات على المستويات الوطنية.</a:t>
            </a:r>
            <a:endParaRPr lang="en-US" sz="1600" b="1" dirty="0">
              <a:solidFill>
                <a:schemeClr val="tx1">
                  <a:lumMod val="50000"/>
                </a:schemeClr>
              </a:solidFill>
              <a:latin typeface="Times New Roman" panose="02020603050405020304" pitchFamily="18" charset="0"/>
              <a:ea typeface="Times New Roman" panose="02020603050405020304" pitchFamily="18" charset="0"/>
              <a:cs typeface="Simplified Arabic" panose="02020603050405020304" pitchFamily="18" charset="-78"/>
            </a:endParaRPr>
          </a:p>
          <a:p>
            <a:pPr marL="257175" indent="-257175" algn="just">
              <a:buSzPts val="1100"/>
              <a:buFont typeface="Wingdings" pitchFamily="2" charset="2"/>
              <a:buChar char=""/>
            </a:pPr>
            <a:r>
              <a:rPr lang="ar-SY" sz="1600" b="1" dirty="0">
                <a:solidFill>
                  <a:schemeClr val="tx1">
                    <a:lumMod val="50000"/>
                  </a:schemeClr>
                </a:solidFill>
                <a:latin typeface="Times New Roman" panose="02020603050405020304" pitchFamily="18" charset="0"/>
                <a:ea typeface="Times New Roman" panose="02020603050405020304" pitchFamily="18" charset="0"/>
                <a:cs typeface="Simplified Arabic" panose="02020603050405020304" pitchFamily="18" charset="-78"/>
              </a:rPr>
              <a:t>البناء على التجربة المتميزة لعلامة الجودة العربية "شمسي" لأنظمة التسخين الشمسي لتتضمن التكنولوجيات الأكثر رواجا وأهمية للمنطقة العربية مثل نظم الخلايا الشمسية، بما يساعد المؤسسات الوطنية على ضبط الأسواق وحماية المستهلك</a:t>
            </a:r>
            <a:endParaRPr lang="en-US" sz="1600" b="1" dirty="0">
              <a:solidFill>
                <a:schemeClr val="tx1">
                  <a:lumMod val="50000"/>
                </a:schemeClr>
              </a:solidFill>
              <a:latin typeface="Times New Roman" panose="02020603050405020304" pitchFamily="18" charset="0"/>
              <a:ea typeface="Times New Roman" panose="02020603050405020304" pitchFamily="18" charset="0"/>
              <a:cs typeface="Simplified Arabic" panose="02020603050405020304" pitchFamily="18" charset="-78"/>
            </a:endParaRPr>
          </a:p>
          <a:p>
            <a:pPr marL="257175" indent="-257175" algn="just">
              <a:buSzPts val="1100"/>
              <a:buFont typeface="Wingdings" pitchFamily="2" charset="2"/>
              <a:buChar char=""/>
            </a:pPr>
            <a:r>
              <a:rPr lang="ar-EG" sz="1600" b="1" dirty="0">
                <a:solidFill>
                  <a:schemeClr val="tx1">
                    <a:lumMod val="50000"/>
                  </a:schemeClr>
                </a:solidFill>
                <a:latin typeface="Times New Roman" panose="02020603050405020304" pitchFamily="18" charset="0"/>
                <a:ea typeface="Times New Roman" panose="02020603050405020304" pitchFamily="18" charset="0"/>
                <a:cs typeface="Simplified Arabic" panose="02020603050405020304" pitchFamily="18" charset="-78"/>
              </a:rPr>
              <a:t>إستمرار الجهود لتطوير إقامة السوق عربية مشتركة للطاقة </a:t>
            </a:r>
          </a:p>
          <a:p>
            <a:pPr marL="257175" indent="-257175" algn="just">
              <a:buSzPts val="1100"/>
              <a:buFont typeface="Wingdings" pitchFamily="2" charset="2"/>
              <a:buChar char=""/>
            </a:pPr>
            <a:r>
              <a:rPr lang="ar-SY" sz="1600" b="1" dirty="0">
                <a:solidFill>
                  <a:schemeClr val="tx1">
                    <a:lumMod val="50000"/>
                  </a:schemeClr>
                </a:solidFill>
                <a:latin typeface="Times New Roman" panose="02020603050405020304" pitchFamily="18" charset="0"/>
                <a:ea typeface="Times New Roman" panose="02020603050405020304" pitchFamily="18" charset="0"/>
                <a:cs typeface="Simplified Arabic" panose="02020603050405020304" pitchFamily="18" charset="-78"/>
              </a:rPr>
              <a:t>إعداد مبادرة إقليمية للتحول نحو نظم الطاقة الذكية في المدن العربية </a:t>
            </a:r>
          </a:p>
          <a:p>
            <a:pPr marL="257175" indent="-257175" algn="just">
              <a:buSzPts val="1100"/>
              <a:buFont typeface="Wingdings" pitchFamily="2" charset="2"/>
              <a:buChar char=""/>
            </a:pPr>
            <a:r>
              <a:rPr lang="ar-SA" sz="1600" b="1" dirty="0">
                <a:solidFill>
                  <a:schemeClr val="tx1">
                    <a:lumMod val="50000"/>
                  </a:schemeClr>
                </a:solidFill>
                <a:latin typeface="Times New Roman" panose="02020603050405020304" pitchFamily="18" charset="0"/>
                <a:ea typeface="MS Mincho" panose="02020609040205080304" pitchFamily="49" charset="-128"/>
                <a:cs typeface="Simplified Arabic" panose="02020603050405020304" pitchFamily="18" charset="-78"/>
              </a:rPr>
              <a:t>تفعيل مبادرة إقليمية لتمكين توفير الخدمات الطاقية الحديثة للمناطق الريفية بالتعاون مع المؤسسات والبرامج التنموية الإقليمية والدولية</a:t>
            </a:r>
          </a:p>
          <a:p>
            <a:pPr marL="257175" indent="-257175" algn="just">
              <a:buSzPts val="1100"/>
              <a:buFont typeface="Wingdings" pitchFamily="2" charset="2"/>
              <a:buChar char=""/>
            </a:pPr>
            <a:r>
              <a:rPr lang="ar-SA" sz="1600" b="1" dirty="0">
                <a:solidFill>
                  <a:schemeClr val="tx1">
                    <a:lumMod val="50000"/>
                  </a:schemeClr>
                </a:solidFill>
                <a:latin typeface="Times New Roman" panose="02020603050405020304" pitchFamily="18" charset="0"/>
                <a:ea typeface="MS Mincho" panose="02020609040205080304" pitchFamily="49" charset="-128"/>
                <a:cs typeface="Simplified Arabic" panose="02020603050405020304" pitchFamily="18" charset="-78"/>
              </a:rPr>
              <a:t> إعداد برنامج إقليمي لبناء القدرات العربية في مجال إنتاج الطاقة من المخلفات، بالمشاركة مع مختلف الأطراف المهتمة</a:t>
            </a:r>
            <a:endParaRPr lang="en-US" sz="1600" b="1" dirty="0">
              <a:solidFill>
                <a:schemeClr val="tx1">
                  <a:lumMod val="50000"/>
                </a:schemeClr>
              </a:solidFill>
              <a:latin typeface="Times New Roman" panose="02020603050405020304" pitchFamily="18" charset="0"/>
              <a:ea typeface="MS Mincho" panose="02020609040205080304" pitchFamily="49" charset="-128"/>
            </a:endParaRPr>
          </a:p>
          <a:p>
            <a:pPr marL="257175" indent="-257175" algn="just">
              <a:spcBef>
                <a:spcPts val="225"/>
              </a:spcBef>
              <a:buSzPts val="1100"/>
              <a:buFont typeface="Wingdings" pitchFamily="2" charset="2"/>
              <a:buChar char=""/>
            </a:pPr>
            <a:r>
              <a:rPr lang="ar-SA" sz="1600" b="1" dirty="0">
                <a:solidFill>
                  <a:schemeClr val="tx1">
                    <a:lumMod val="50000"/>
                  </a:schemeClr>
                </a:solidFill>
                <a:latin typeface="Times New Roman" panose="02020603050405020304" pitchFamily="18" charset="0"/>
                <a:ea typeface="MS Mincho" panose="02020609040205080304" pitchFamily="49" charset="-128"/>
                <a:cs typeface="Simplified Arabic" panose="02020603050405020304" pitchFamily="18" charset="-78"/>
              </a:rPr>
              <a:t>تطوير برنامج إقليمي لقياس الأثار الاجتماعية </a:t>
            </a:r>
            <a:r>
              <a:rPr lang="ar-SA" sz="1600" b="1" dirty="0" err="1">
                <a:solidFill>
                  <a:schemeClr val="tx1">
                    <a:lumMod val="50000"/>
                  </a:schemeClr>
                </a:solidFill>
                <a:latin typeface="Times New Roman" panose="02020603050405020304" pitchFamily="18" charset="0"/>
                <a:ea typeface="MS Mincho" panose="02020609040205080304" pitchFamily="49" charset="-128"/>
                <a:cs typeface="Simplified Arabic" panose="02020603050405020304" pitchFamily="18" charset="-78"/>
              </a:rPr>
              <a:t>والإقتصادية</a:t>
            </a:r>
            <a:r>
              <a:rPr lang="ar-SA" sz="1600" b="1" dirty="0">
                <a:solidFill>
                  <a:schemeClr val="tx1">
                    <a:lumMod val="50000"/>
                  </a:schemeClr>
                </a:solidFill>
                <a:latin typeface="Times New Roman" panose="02020603050405020304" pitchFamily="18" charset="0"/>
                <a:ea typeface="MS Mincho" panose="02020609040205080304" pitchFamily="49" charset="-128"/>
                <a:cs typeface="Simplified Arabic" panose="02020603050405020304" pitchFamily="18" charset="-78"/>
              </a:rPr>
              <a:t> للطاقة المستدامة بالمنطقة العربية وبخاصة خلق فرص العمل </a:t>
            </a:r>
          </a:p>
          <a:p>
            <a:pPr marL="257175" indent="-257175" algn="just">
              <a:spcBef>
                <a:spcPts val="225"/>
              </a:spcBef>
              <a:buSzPts val="1100"/>
              <a:buFont typeface="Wingdings" pitchFamily="2" charset="2"/>
              <a:buChar char=""/>
            </a:pPr>
            <a:r>
              <a:rPr lang="ar-SA" sz="1600" b="1" dirty="0">
                <a:solidFill>
                  <a:schemeClr val="tx1">
                    <a:lumMod val="50000"/>
                  </a:schemeClr>
                </a:solidFill>
                <a:latin typeface="Times New Roman" panose="02020603050405020304" pitchFamily="18" charset="0"/>
                <a:ea typeface="MS Mincho" panose="02020609040205080304" pitchFamily="49" charset="-128"/>
                <a:cs typeface="Simplified Arabic" panose="02020603050405020304" pitchFamily="18" charset="-78"/>
              </a:rPr>
              <a:t>تطوير برنامج مخصص لرفع مستوى التعاون التمويلي لأنشطة الطاقة المستدامة في المنطقة العربية، من خلال تأهيل البنوك العربية للتعامل مع مشروعات الطاقة المستدامة بمختلف أنواعها ومتطلبات تمويلها</a:t>
            </a:r>
            <a:endParaRPr lang="en-US" sz="1600" b="1" dirty="0">
              <a:solidFill>
                <a:schemeClr val="tx1">
                  <a:lumMod val="50000"/>
                </a:schemeClr>
              </a:solidFill>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4251252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91237"/>
            <a:ext cx="7886700" cy="994172"/>
          </a:xfrm>
        </p:spPr>
        <p:txBody>
          <a:bodyPr/>
          <a:lstStyle/>
          <a:p>
            <a:pPr algn="ctr" rtl="1"/>
            <a:r>
              <a:rPr lang="ar-SA" b="1" dirty="0"/>
              <a:t>شكراً لكم</a:t>
            </a:r>
          </a:p>
        </p:txBody>
      </p:sp>
      <p:sp>
        <p:nvSpPr>
          <p:cNvPr id="3" name="Date Placeholder 2"/>
          <p:cNvSpPr>
            <a:spLocks noGrp="1"/>
          </p:cNvSpPr>
          <p:nvPr>
            <p:ph type="dt" sz="half" idx="10"/>
          </p:nvPr>
        </p:nvSpPr>
        <p:spPr/>
        <p:txBody>
          <a:bodyPr/>
          <a:lstStyle/>
          <a:p>
            <a:fld id="{83F029A9-99F4-2540-8C04-8D51A314EA08}" type="datetime2">
              <a:rPr lang="en-US" smtClean="0"/>
              <a:t>Sunday, November 4, 2018</a:t>
            </a:fld>
            <a:endParaRPr lang="ar-SA"/>
          </a:p>
        </p:txBody>
      </p:sp>
      <p:sp>
        <p:nvSpPr>
          <p:cNvPr id="5" name="Slide Number Placeholder 4"/>
          <p:cNvSpPr>
            <a:spLocks noGrp="1"/>
          </p:cNvSpPr>
          <p:nvPr>
            <p:ph type="sldNum" sz="quarter" idx="12"/>
          </p:nvPr>
        </p:nvSpPr>
        <p:spPr/>
        <p:txBody>
          <a:bodyPr/>
          <a:lstStyle/>
          <a:p>
            <a:fld id="{1789AF97-712C-8E4F-A000-FD3C41CEA4CE}" type="slidenum">
              <a:rPr lang="ar-SA" smtClean="0"/>
              <a:t>18</a:t>
            </a:fld>
            <a:endParaRPr lang="ar-SA"/>
          </a:p>
        </p:txBody>
      </p:sp>
    </p:spTree>
    <p:extLst>
      <p:ext uri="{BB962C8B-B14F-4D97-AF65-F5344CB8AC3E}">
        <p14:creationId xmlns:p14="http://schemas.microsoft.com/office/powerpoint/2010/main" val="909508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5840"/>
            <a:ext cx="8229600" cy="1143000"/>
          </a:xfrm>
        </p:spPr>
        <p:txBody>
          <a:bodyPr>
            <a:normAutofit/>
          </a:bodyPr>
          <a:lstStyle/>
          <a:p>
            <a:pPr algn="ctr" rtl="1"/>
            <a:r>
              <a:rPr lang="ar-SA" sz="4050" b="1" dirty="0"/>
              <a:t>محتويات العرض</a:t>
            </a:r>
          </a:p>
        </p:txBody>
      </p:sp>
      <p:sp>
        <p:nvSpPr>
          <p:cNvPr id="3" name="Content Placeholder 2"/>
          <p:cNvSpPr>
            <a:spLocks noGrp="1"/>
          </p:cNvSpPr>
          <p:nvPr>
            <p:ph idx="1"/>
          </p:nvPr>
        </p:nvSpPr>
        <p:spPr>
          <a:xfrm>
            <a:off x="179512" y="2575445"/>
            <a:ext cx="8229600" cy="2653755"/>
          </a:xfrm>
        </p:spPr>
        <p:txBody>
          <a:bodyPr>
            <a:normAutofit/>
          </a:bodyPr>
          <a:lstStyle/>
          <a:p>
            <a:pPr marL="0" indent="0" algn="r" rtl="1">
              <a:buNone/>
            </a:pPr>
            <a:endParaRPr lang="en-US" sz="2400" b="1" dirty="0"/>
          </a:p>
          <a:p>
            <a:pPr algn="r" rtl="1"/>
            <a:r>
              <a:rPr lang="ar-SA" sz="2400" b="1" dirty="0"/>
              <a:t>نظام </a:t>
            </a:r>
            <a:r>
              <a:rPr lang="ar-SA" sz="2400" b="1" dirty="0" err="1"/>
              <a:t>حوكمة</a:t>
            </a:r>
            <a:r>
              <a:rPr lang="ar-SA" sz="2400" b="1" dirty="0"/>
              <a:t> سياسات الطاقة المتجددة وكفاءة الطاقة في الدول العربية وتطور فكرة الاستراتيجية</a:t>
            </a:r>
          </a:p>
          <a:p>
            <a:pPr algn="r" rtl="1"/>
            <a:r>
              <a:rPr lang="ar-SA" sz="2400" b="1" dirty="0"/>
              <a:t>المبادئ- الأهداف- والمحاور الرئيسية للاستراتيجية العربية للطاقة المستدامة</a:t>
            </a:r>
          </a:p>
          <a:p>
            <a:pPr algn="r" rtl="1"/>
            <a:r>
              <a:rPr lang="ar-SA" sz="2400" b="1" dirty="0"/>
              <a:t>النتائج الرئيسية المتوقع تحقيقها</a:t>
            </a:r>
          </a:p>
          <a:p>
            <a:pPr algn="r" rtl="1"/>
            <a:r>
              <a:rPr lang="ar-SA" sz="2400" b="1" dirty="0"/>
              <a:t>الخطوات القادمة.</a:t>
            </a:r>
          </a:p>
        </p:txBody>
      </p:sp>
      <p:sp>
        <p:nvSpPr>
          <p:cNvPr id="5" name="Date Placeholder 4"/>
          <p:cNvSpPr>
            <a:spLocks noGrp="1"/>
          </p:cNvSpPr>
          <p:nvPr>
            <p:ph type="dt" sz="half" idx="10"/>
          </p:nvPr>
        </p:nvSpPr>
        <p:spPr/>
        <p:txBody>
          <a:bodyPr/>
          <a:lstStyle/>
          <a:p>
            <a:fld id="{6BD11202-0432-CA44-973D-CB2C9032066E}" type="datetime2">
              <a:rPr lang="en-US" smtClean="0"/>
              <a:t>Sunday, November 4, 2018</a:t>
            </a:fld>
            <a:endParaRPr lang="ar-SA"/>
          </a:p>
        </p:txBody>
      </p:sp>
      <p:sp>
        <p:nvSpPr>
          <p:cNvPr id="6" name="Slide Number Placeholder 5"/>
          <p:cNvSpPr>
            <a:spLocks noGrp="1"/>
          </p:cNvSpPr>
          <p:nvPr>
            <p:ph type="sldNum" sz="quarter" idx="12"/>
          </p:nvPr>
        </p:nvSpPr>
        <p:spPr/>
        <p:txBody>
          <a:bodyPr/>
          <a:lstStyle/>
          <a:p>
            <a:fld id="{1789AF97-712C-8E4F-A000-FD3C41CEA4CE}" type="slidenum">
              <a:rPr lang="ar-SA" smtClean="0"/>
              <a:t>2</a:t>
            </a:fld>
            <a:endParaRPr lang="ar-SA"/>
          </a:p>
        </p:txBody>
      </p:sp>
    </p:spTree>
    <p:extLst>
      <p:ext uri="{BB962C8B-B14F-4D97-AF65-F5344CB8AC3E}">
        <p14:creationId xmlns:p14="http://schemas.microsoft.com/office/powerpoint/2010/main" val="323355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595480926"/>
              </p:ext>
            </p:extLst>
          </p:nvPr>
        </p:nvGraphicFramePr>
        <p:xfrm>
          <a:off x="179512" y="811455"/>
          <a:ext cx="6406421" cy="3841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25C00BEB-FA0E-4E42-9500-6D9202713019}" type="datetime2">
              <a:rPr lang="en-US" smtClean="0"/>
              <a:t>Sunday, November 4, 2018</a:t>
            </a:fld>
            <a:endParaRPr lang="ar-SA"/>
          </a:p>
        </p:txBody>
      </p:sp>
      <p:sp>
        <p:nvSpPr>
          <p:cNvPr id="3" name="Slide Number Placeholder 2"/>
          <p:cNvSpPr>
            <a:spLocks noGrp="1"/>
          </p:cNvSpPr>
          <p:nvPr>
            <p:ph type="sldNum" sz="quarter" idx="12"/>
          </p:nvPr>
        </p:nvSpPr>
        <p:spPr/>
        <p:txBody>
          <a:bodyPr/>
          <a:lstStyle/>
          <a:p>
            <a:fld id="{1789AF97-712C-8E4F-A000-FD3C41CEA4CE}" type="slidenum">
              <a:rPr lang="ar-SA" smtClean="0"/>
              <a:t>3</a:t>
            </a:fld>
            <a:endParaRPr lang="ar-SA"/>
          </a:p>
        </p:txBody>
      </p:sp>
      <p:pic>
        <p:nvPicPr>
          <p:cNvPr id="4"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318" t="15344" r="3095" b="12230"/>
          <a:stretch/>
        </p:blipFill>
        <p:spPr bwMode="auto">
          <a:xfrm>
            <a:off x="6838022" y="1527761"/>
            <a:ext cx="1982450" cy="82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04248" y="2413926"/>
            <a:ext cx="1914995" cy="1735154"/>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04248" y="663098"/>
            <a:ext cx="1982450" cy="677670"/>
          </a:xfrm>
          <a:prstGeom prst="rect">
            <a:avLst/>
          </a:prstGeom>
        </p:spPr>
      </p:pic>
      <p:pic>
        <p:nvPicPr>
          <p:cNvPr id="9" name="Picture 8"/>
          <p:cNvPicPr>
            <a:picLocks noChangeAspect="1"/>
          </p:cNvPicPr>
          <p:nvPr/>
        </p:nvPicPr>
        <p:blipFill rotWithShape="1">
          <a:blip r:embed="rId11">
            <a:extLst>
              <a:ext uri="{28A0092B-C50C-407E-A947-70E740481C1C}">
                <a14:useLocalDpi xmlns:a14="http://schemas.microsoft.com/office/drawing/2010/main" val="0"/>
              </a:ext>
            </a:extLst>
          </a:blip>
          <a:srcRect l="23870" r="23754"/>
          <a:stretch/>
        </p:blipFill>
        <p:spPr>
          <a:xfrm>
            <a:off x="6156176" y="4653136"/>
            <a:ext cx="1584176" cy="1638167"/>
          </a:xfrm>
          <a:prstGeom prst="rect">
            <a:avLst/>
          </a:prstGeom>
        </p:spPr>
      </p:pic>
      <p:sp>
        <p:nvSpPr>
          <p:cNvPr id="10" name="Rectangle 9"/>
          <p:cNvSpPr/>
          <p:nvPr/>
        </p:nvSpPr>
        <p:spPr>
          <a:xfrm>
            <a:off x="466693" y="4994997"/>
            <a:ext cx="5545467" cy="1061829"/>
          </a:xfrm>
          <a:prstGeom prst="rect">
            <a:avLst/>
          </a:prstGeom>
        </p:spPr>
        <p:txBody>
          <a:bodyPr wrap="square">
            <a:spAutoFit/>
          </a:bodyPr>
          <a:lstStyle/>
          <a:p>
            <a:pPr algn="r" rtl="1"/>
            <a:r>
              <a:rPr lang="ar-SA" sz="2100" b="1" dirty="0">
                <a:solidFill>
                  <a:srgbClr val="333333"/>
                </a:solidFill>
                <a:latin typeface="Greta" charset="0"/>
              </a:rPr>
              <a:t>تعهدات بتقديم مئة مليار دولار سنويا بداية من 2020 لمساعدة الدول النامية على تمويل انتقالها إلى الطاقات النظيفة لتتلاءم مع انبعاثات الغازات المسببة للاحتباس الحراري. </a:t>
            </a:r>
            <a:endParaRPr lang="ar-SA" sz="2100" b="1" dirty="0"/>
          </a:p>
        </p:txBody>
      </p:sp>
      <p:sp>
        <p:nvSpPr>
          <p:cNvPr id="11" name="Frame 10"/>
          <p:cNvSpPr/>
          <p:nvPr/>
        </p:nvSpPr>
        <p:spPr>
          <a:xfrm>
            <a:off x="316669" y="4845754"/>
            <a:ext cx="8737391" cy="1376505"/>
          </a:xfrm>
          <a:prstGeom prst="fram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1350">
              <a:solidFill>
                <a:schemeClr val="tx1"/>
              </a:solidFill>
            </a:endParaRPr>
          </a:p>
        </p:txBody>
      </p:sp>
    </p:spTree>
    <p:extLst>
      <p:ext uri="{BB962C8B-B14F-4D97-AF65-F5344CB8AC3E}">
        <p14:creationId xmlns:p14="http://schemas.microsoft.com/office/powerpoint/2010/main" val="2917081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40808738"/>
              </p:ext>
            </p:extLst>
          </p:nvPr>
        </p:nvGraphicFramePr>
        <p:xfrm>
          <a:off x="179512" y="980728"/>
          <a:ext cx="6883737" cy="5312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628650" y="522589"/>
            <a:ext cx="7886700" cy="556335"/>
          </a:xfrm>
        </p:spPr>
        <p:txBody>
          <a:bodyPr>
            <a:normAutofit/>
          </a:bodyPr>
          <a:lstStyle/>
          <a:p>
            <a:pPr algn="ctr" rtl="1"/>
            <a:r>
              <a:rPr lang="ar-SA" sz="3000" b="1" dirty="0"/>
              <a:t>نظام </a:t>
            </a:r>
            <a:r>
              <a:rPr lang="ar-SA" sz="3000" b="1" dirty="0" err="1"/>
              <a:t>حوكمة</a:t>
            </a:r>
            <a:r>
              <a:rPr lang="ar-SA" sz="3000" b="1" dirty="0"/>
              <a:t> سياسات الطاقة</a:t>
            </a:r>
          </a:p>
        </p:txBody>
      </p:sp>
      <p:sp>
        <p:nvSpPr>
          <p:cNvPr id="2" name="Date Placeholder 1"/>
          <p:cNvSpPr>
            <a:spLocks noGrp="1"/>
          </p:cNvSpPr>
          <p:nvPr>
            <p:ph type="dt" sz="half" idx="10"/>
          </p:nvPr>
        </p:nvSpPr>
        <p:spPr/>
        <p:txBody>
          <a:bodyPr/>
          <a:lstStyle/>
          <a:p>
            <a:fld id="{EA7EA524-C557-6A4E-BF0B-0F1E8FFB773D}" type="datetime2">
              <a:rPr lang="en-US" smtClean="0"/>
              <a:t>Sunday, November 4, 2018</a:t>
            </a:fld>
            <a:endParaRPr lang="ar-SA"/>
          </a:p>
        </p:txBody>
      </p:sp>
      <p:sp>
        <p:nvSpPr>
          <p:cNvPr id="3" name="Slide Number Placeholder 2"/>
          <p:cNvSpPr>
            <a:spLocks noGrp="1"/>
          </p:cNvSpPr>
          <p:nvPr>
            <p:ph type="sldNum" sz="quarter" idx="12"/>
          </p:nvPr>
        </p:nvSpPr>
        <p:spPr/>
        <p:txBody>
          <a:bodyPr/>
          <a:lstStyle/>
          <a:p>
            <a:fld id="{1789AF97-712C-8E4F-A000-FD3C41CEA4CE}" type="slidenum">
              <a:rPr lang="ar-SA" smtClean="0"/>
              <a:t>4</a:t>
            </a:fld>
            <a:endParaRPr lang="ar-SA"/>
          </a:p>
        </p:txBody>
      </p:sp>
      <p:grpSp>
        <p:nvGrpSpPr>
          <p:cNvPr id="6" name="Group 5"/>
          <p:cNvGrpSpPr/>
          <p:nvPr/>
        </p:nvGrpSpPr>
        <p:grpSpPr>
          <a:xfrm>
            <a:off x="7236296" y="4293096"/>
            <a:ext cx="1732547" cy="1264280"/>
            <a:chOff x="219459" y="2977481"/>
            <a:chExt cx="1804497" cy="740033"/>
          </a:xfrm>
        </p:grpSpPr>
        <p:sp>
          <p:nvSpPr>
            <p:cNvPr id="7" name="Rounded Rectangle 6"/>
            <p:cNvSpPr/>
            <p:nvPr/>
          </p:nvSpPr>
          <p:spPr>
            <a:xfrm>
              <a:off x="219459" y="2977481"/>
              <a:ext cx="1804497" cy="740033"/>
            </a:xfrm>
            <a:prstGeom prst="roundRect">
              <a:avLst>
                <a:gd name="adj" fmla="val 10000"/>
              </a:avLst>
            </a:prstGeom>
            <a:solidFill>
              <a:srgbClr val="C00000"/>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8" name="Rounded Rectangle 4"/>
            <p:cNvSpPr/>
            <p:nvPr/>
          </p:nvSpPr>
          <p:spPr>
            <a:xfrm>
              <a:off x="241134" y="2999156"/>
              <a:ext cx="1761147" cy="6966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39" tIns="5239" rIns="5239" bIns="5239" numCol="1" spcCol="1270" anchor="ctr" anchorCtr="0">
              <a:noAutofit/>
            </a:bodyPr>
            <a:lstStyle/>
            <a:p>
              <a:pPr algn="ctr" defTabSz="366704" rtl="1">
                <a:lnSpc>
                  <a:spcPct val="90000"/>
                </a:lnSpc>
                <a:spcBef>
                  <a:spcPct val="0"/>
                </a:spcBef>
                <a:spcAft>
                  <a:spcPct val="35000"/>
                </a:spcAft>
              </a:pPr>
              <a:r>
                <a:rPr lang="ar-EG" b="1" dirty="0"/>
                <a:t>متابعة مخرجات مؤتمرات التغير المناخي وتأثيرها على قطاع الطاقة</a:t>
              </a:r>
              <a:endParaRPr lang="en-US" b="1" dirty="0">
                <a:solidFill>
                  <a:sysClr val="window" lastClr="FFFFFF"/>
                </a:solidFill>
                <a:latin typeface="Calibri"/>
              </a:endParaRPr>
            </a:p>
          </p:txBody>
        </p:sp>
      </p:grpSp>
    </p:spTree>
    <p:extLst>
      <p:ext uri="{BB962C8B-B14F-4D97-AF65-F5344CB8AC3E}">
        <p14:creationId xmlns:p14="http://schemas.microsoft.com/office/powerpoint/2010/main" val="160985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8229600" cy="1143000"/>
          </a:xfrm>
        </p:spPr>
        <p:txBody>
          <a:bodyPr/>
          <a:lstStyle/>
          <a:p>
            <a:pPr algn="ctr" rtl="1"/>
            <a:r>
              <a:rPr lang="ar-SA" b="1" dirty="0"/>
              <a:t>منهجية العمل</a:t>
            </a:r>
          </a:p>
        </p:txBody>
      </p:sp>
      <p:sp>
        <p:nvSpPr>
          <p:cNvPr id="3" name="Content Placeholder 2"/>
          <p:cNvSpPr>
            <a:spLocks noGrp="1"/>
          </p:cNvSpPr>
          <p:nvPr>
            <p:ph idx="1"/>
          </p:nvPr>
        </p:nvSpPr>
        <p:spPr>
          <a:xfrm>
            <a:off x="440301" y="2132856"/>
            <a:ext cx="7921278" cy="3263504"/>
          </a:xfrm>
        </p:spPr>
        <p:txBody>
          <a:bodyPr>
            <a:noAutofit/>
          </a:bodyPr>
          <a:lstStyle/>
          <a:p>
            <a:pPr algn="r" rtl="1">
              <a:buFont typeface="Wingdings" charset="2"/>
              <a:buChar char="Ø"/>
            </a:pPr>
            <a:r>
              <a:rPr lang="ar-SA" sz="2400" b="1" dirty="0"/>
              <a:t>توسيع نطاق الاستراتيجية العربية للطاقة المتجددة </a:t>
            </a:r>
          </a:p>
          <a:p>
            <a:pPr algn="r" rtl="1">
              <a:buFont typeface="Wingdings" charset="2"/>
              <a:buChar char="Ø"/>
            </a:pPr>
            <a:r>
              <a:rPr lang="ar-SA" sz="2400" b="1" dirty="0"/>
              <a:t>منهجية تحليل تكاملية تراعي التشابكات القطاعية والآثار المتبادلة بين قطاع الطاقة والقطاعات الاقتصادية الأخرى وفق خطة شاملة للتنمية المستدامة.</a:t>
            </a:r>
            <a:r>
              <a:rPr lang="en-US" sz="2400" b="1" dirty="0"/>
              <a:t> </a:t>
            </a:r>
            <a:endParaRPr lang="ar-SA" sz="2400" b="1" dirty="0"/>
          </a:p>
          <a:p>
            <a:pPr algn="r" rtl="1">
              <a:buFont typeface="Wingdings" charset="2"/>
              <a:buChar char="Ø"/>
            </a:pPr>
            <a:r>
              <a:rPr lang="ar-SA" sz="2400" b="1" dirty="0"/>
              <a:t>النظر إلى أنظمة الطاقة العربية على أنها نظام واحد</a:t>
            </a:r>
            <a:r>
              <a:rPr lang="en-US" sz="2400" b="1" dirty="0"/>
              <a:t> </a:t>
            </a:r>
            <a:endParaRPr lang="ar-SA" sz="2400" b="1" dirty="0"/>
          </a:p>
          <a:p>
            <a:pPr algn="r" rtl="1">
              <a:buFont typeface="Wingdings" charset="2"/>
              <a:buChar char="Ø"/>
            </a:pPr>
            <a:r>
              <a:rPr lang="ar-SA" sz="2400" b="1" dirty="0"/>
              <a:t>انطلقت صياغة الاستراتيجية من تحليل واقع أنظمة الطاقة العربية بخصوص استهلاك وإنتاج الطاقة ثم تقييم خيارات وآليات زيادة حصة الطاقة المتجددة وتعزيز إجراءات ترشيد الطاقة وتحسين كفاءتها على جانبي الطلب والعرض وتأمين الوصول الميسر لخدمات الطاقة للجميع. </a:t>
            </a:r>
            <a:endParaRPr lang="en-US" sz="2400" b="1" dirty="0"/>
          </a:p>
          <a:p>
            <a:pPr algn="r" rtl="1">
              <a:buFont typeface="Wingdings" charset="2"/>
              <a:buChar char="Ø"/>
            </a:pPr>
            <a:endParaRPr lang="ar-SA" sz="2400" b="1" dirty="0"/>
          </a:p>
        </p:txBody>
      </p:sp>
    </p:spTree>
    <p:extLst>
      <p:ext uri="{BB962C8B-B14F-4D97-AF65-F5344CB8AC3E}">
        <p14:creationId xmlns:p14="http://schemas.microsoft.com/office/powerpoint/2010/main" val="263332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27839143"/>
              </p:ext>
            </p:extLst>
          </p:nvPr>
        </p:nvGraphicFramePr>
        <p:xfrm>
          <a:off x="217169" y="1382532"/>
          <a:ext cx="8337177" cy="4982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fld id="{25B9C51D-67B2-C64C-A2C1-4C6F74BBE065}" type="datetime2">
              <a:rPr lang="en-US" smtClean="0"/>
              <a:t>Sunday, November 4, 2018</a:t>
            </a:fld>
            <a:endParaRPr lang="ar-SA"/>
          </a:p>
        </p:txBody>
      </p:sp>
      <p:sp>
        <p:nvSpPr>
          <p:cNvPr id="4" name="Slide Number Placeholder 3"/>
          <p:cNvSpPr>
            <a:spLocks noGrp="1"/>
          </p:cNvSpPr>
          <p:nvPr>
            <p:ph type="sldNum" sz="quarter" idx="12"/>
          </p:nvPr>
        </p:nvSpPr>
        <p:spPr/>
        <p:txBody>
          <a:bodyPr/>
          <a:lstStyle/>
          <a:p>
            <a:fld id="{1789AF97-712C-8E4F-A000-FD3C41CEA4CE}" type="slidenum">
              <a:rPr lang="ar-SA" smtClean="0"/>
              <a:t>6</a:t>
            </a:fld>
            <a:endParaRPr lang="ar-SA"/>
          </a:p>
        </p:txBody>
      </p:sp>
      <p:sp>
        <p:nvSpPr>
          <p:cNvPr id="6" name="Rectangle 5"/>
          <p:cNvSpPr/>
          <p:nvPr/>
        </p:nvSpPr>
        <p:spPr>
          <a:xfrm>
            <a:off x="228601" y="659810"/>
            <a:ext cx="8565776" cy="553357"/>
          </a:xfrm>
          <a:prstGeom prst="rect">
            <a:avLst/>
          </a:prstGeom>
        </p:spPr>
        <p:txBody>
          <a:bodyPr wrap="square">
            <a:spAutoFit/>
          </a:bodyPr>
          <a:lstStyle/>
          <a:p>
            <a:pPr algn="ctr" rtl="1">
              <a:lnSpc>
                <a:spcPct val="107000"/>
              </a:lnSpc>
              <a:spcAft>
                <a:spcPts val="600"/>
              </a:spcAft>
            </a:pPr>
            <a:r>
              <a:rPr lang="ar-SA" sz="2800" b="1" dirty="0" err="1">
                <a:latin typeface="Calibri" charset="0"/>
                <a:ea typeface="Calibri" charset="0"/>
                <a:cs typeface="Simplified Arabic" charset="0"/>
              </a:rPr>
              <a:t>أ</a:t>
            </a:r>
            <a:r>
              <a:rPr lang="ar-EG" sz="2800" b="1" dirty="0">
                <a:latin typeface="Calibri" charset="0"/>
                <a:ea typeface="Calibri" charset="0"/>
                <a:cs typeface="Simplified Arabic" charset="0"/>
              </a:rPr>
              <a:t>هداف الاستراتيجية العربية للطاقة المستدامة</a:t>
            </a:r>
            <a:endParaRPr lang="en-US" sz="2400" b="1" dirty="0">
              <a:latin typeface="Calibri" charset="0"/>
              <a:ea typeface="Calibri" charset="0"/>
              <a:cs typeface="Arial" charset="0"/>
            </a:endParaRPr>
          </a:p>
        </p:txBody>
      </p:sp>
    </p:spTree>
    <p:extLst>
      <p:ext uri="{BB962C8B-B14F-4D97-AF65-F5344CB8AC3E}">
        <p14:creationId xmlns:p14="http://schemas.microsoft.com/office/powerpoint/2010/main" val="3106220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1640" y="625106"/>
            <a:ext cx="6215163" cy="646331"/>
          </a:xfrm>
          <a:prstGeom prst="rect">
            <a:avLst/>
          </a:prstGeom>
        </p:spPr>
        <p:txBody>
          <a:bodyPr wrap="none">
            <a:spAutoFit/>
          </a:bodyPr>
          <a:lstStyle/>
          <a:p>
            <a:pPr rtl="1"/>
            <a:r>
              <a:rPr lang="ar-SY" sz="3600" b="1" dirty="0">
                <a:solidFill>
                  <a:schemeClr val="accent3">
                    <a:lumMod val="50000"/>
                  </a:schemeClr>
                </a:solidFill>
                <a:effectLst>
                  <a:outerShdw blurRad="38100" dist="38100" dir="2700000" algn="tl">
                    <a:srgbClr val="C0C0C0"/>
                  </a:outerShdw>
                </a:effectLst>
                <a:cs typeface="Arabic Transparent" panose="020B0604020202020204" pitchFamily="34" charset="0"/>
              </a:rPr>
              <a:t>مؤشرات </a:t>
            </a:r>
            <a:r>
              <a:rPr lang="ar-SA" sz="3600" b="1" dirty="0">
                <a:solidFill>
                  <a:schemeClr val="accent3">
                    <a:lumMod val="50000"/>
                  </a:schemeClr>
                </a:solidFill>
                <a:effectLst>
                  <a:outerShdw blurRad="38100" dist="38100" dir="2700000" algn="tl">
                    <a:srgbClr val="C0C0C0"/>
                  </a:outerShdw>
                </a:effectLst>
                <a:cs typeface="Arabic Transparent" panose="020B0604020202020204" pitchFamily="34" charset="0"/>
              </a:rPr>
              <a:t>أنظمة الطاقة في الوطن العربي</a:t>
            </a:r>
            <a:endParaRPr lang="en-US" sz="3600" b="1" dirty="0">
              <a:solidFill>
                <a:schemeClr val="accent3">
                  <a:lumMod val="50000"/>
                </a:schemeClr>
              </a:solidFill>
              <a:effectLst>
                <a:outerShdw blurRad="38100" dist="38100" dir="2700000" algn="tl">
                  <a:srgbClr val="C0C0C0"/>
                </a:outerShdw>
              </a:effectLst>
              <a:cs typeface="Arabic Transparent"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87757158"/>
              </p:ext>
            </p:extLst>
          </p:nvPr>
        </p:nvGraphicFramePr>
        <p:xfrm>
          <a:off x="207034" y="1731598"/>
          <a:ext cx="8630729" cy="4029771"/>
        </p:xfrm>
        <a:graphic>
          <a:graphicData uri="http://schemas.openxmlformats.org/drawingml/2006/table">
            <a:tbl>
              <a:tblPr firstRow="1" firstCol="1" bandRow="1">
                <a:tableStyleId>{3B4B98B0-60AC-42C2-AFA5-B58CD77FA1E5}</a:tableStyleId>
              </a:tblPr>
              <a:tblGrid>
                <a:gridCol w="796013">
                  <a:extLst>
                    <a:ext uri="{9D8B030D-6E8A-4147-A177-3AD203B41FA5}">
                      <a16:colId xmlns:a16="http://schemas.microsoft.com/office/drawing/2014/main" val="20000"/>
                    </a:ext>
                  </a:extLst>
                </a:gridCol>
                <a:gridCol w="796951">
                  <a:extLst>
                    <a:ext uri="{9D8B030D-6E8A-4147-A177-3AD203B41FA5}">
                      <a16:colId xmlns:a16="http://schemas.microsoft.com/office/drawing/2014/main" val="20001"/>
                    </a:ext>
                  </a:extLst>
                </a:gridCol>
                <a:gridCol w="796013">
                  <a:extLst>
                    <a:ext uri="{9D8B030D-6E8A-4147-A177-3AD203B41FA5}">
                      <a16:colId xmlns:a16="http://schemas.microsoft.com/office/drawing/2014/main" val="20002"/>
                    </a:ext>
                  </a:extLst>
                </a:gridCol>
                <a:gridCol w="796951">
                  <a:extLst>
                    <a:ext uri="{9D8B030D-6E8A-4147-A177-3AD203B41FA5}">
                      <a16:colId xmlns:a16="http://schemas.microsoft.com/office/drawing/2014/main" val="20003"/>
                    </a:ext>
                  </a:extLst>
                </a:gridCol>
                <a:gridCol w="796013">
                  <a:extLst>
                    <a:ext uri="{9D8B030D-6E8A-4147-A177-3AD203B41FA5}">
                      <a16:colId xmlns:a16="http://schemas.microsoft.com/office/drawing/2014/main" val="20004"/>
                    </a:ext>
                  </a:extLst>
                </a:gridCol>
                <a:gridCol w="796951">
                  <a:extLst>
                    <a:ext uri="{9D8B030D-6E8A-4147-A177-3AD203B41FA5}">
                      <a16:colId xmlns:a16="http://schemas.microsoft.com/office/drawing/2014/main" val="20005"/>
                    </a:ext>
                  </a:extLst>
                </a:gridCol>
                <a:gridCol w="663971">
                  <a:extLst>
                    <a:ext uri="{9D8B030D-6E8A-4147-A177-3AD203B41FA5}">
                      <a16:colId xmlns:a16="http://schemas.microsoft.com/office/drawing/2014/main" val="20006"/>
                    </a:ext>
                  </a:extLst>
                </a:gridCol>
                <a:gridCol w="663035">
                  <a:extLst>
                    <a:ext uri="{9D8B030D-6E8A-4147-A177-3AD203B41FA5}">
                      <a16:colId xmlns:a16="http://schemas.microsoft.com/office/drawing/2014/main" val="20007"/>
                    </a:ext>
                  </a:extLst>
                </a:gridCol>
                <a:gridCol w="524432">
                  <a:extLst>
                    <a:ext uri="{9D8B030D-6E8A-4147-A177-3AD203B41FA5}">
                      <a16:colId xmlns:a16="http://schemas.microsoft.com/office/drawing/2014/main" val="20008"/>
                    </a:ext>
                  </a:extLst>
                </a:gridCol>
                <a:gridCol w="652733">
                  <a:extLst>
                    <a:ext uri="{9D8B030D-6E8A-4147-A177-3AD203B41FA5}">
                      <a16:colId xmlns:a16="http://schemas.microsoft.com/office/drawing/2014/main" val="20009"/>
                    </a:ext>
                  </a:extLst>
                </a:gridCol>
                <a:gridCol w="1347666">
                  <a:extLst>
                    <a:ext uri="{9D8B030D-6E8A-4147-A177-3AD203B41FA5}">
                      <a16:colId xmlns:a16="http://schemas.microsoft.com/office/drawing/2014/main" val="20010"/>
                    </a:ext>
                  </a:extLst>
                </a:gridCol>
              </a:tblGrid>
              <a:tr h="480314">
                <a:tc gridSpan="4">
                  <a:txBody>
                    <a:bodyPr/>
                    <a:lstStyle/>
                    <a:p>
                      <a:pPr algn="ctr" rtl="1">
                        <a:spcAft>
                          <a:spcPts val="0"/>
                        </a:spcAft>
                      </a:pPr>
                      <a:r>
                        <a:rPr lang="ar-SA" sz="2100" dirty="0">
                          <a:effectLst/>
                        </a:rPr>
                        <a:t>الوصول الميسر والموثوق</a:t>
                      </a:r>
                      <a:endParaRPr lang="en-US" sz="2400" dirty="0">
                        <a:effectLst/>
                        <a:latin typeface="Times New Roman" charset="0"/>
                        <a:ea typeface="Times New Roman" charset="0"/>
                        <a:cs typeface="Simplified Arabic" charset="0"/>
                      </a:endParaRPr>
                    </a:p>
                  </a:txBody>
                  <a:tcPr marL="27079" marR="27079" marT="0" marB="0">
                    <a:no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3">
                  <a:txBody>
                    <a:bodyPr/>
                    <a:lstStyle/>
                    <a:p>
                      <a:pPr algn="ctr" rtl="1">
                        <a:spcAft>
                          <a:spcPts val="0"/>
                        </a:spcAft>
                      </a:pPr>
                      <a:r>
                        <a:rPr lang="ar-SA" sz="2100" dirty="0">
                          <a:effectLst/>
                        </a:rPr>
                        <a:t>الطاقة المتجددة</a:t>
                      </a:r>
                      <a:endParaRPr lang="en-US" sz="2400" dirty="0">
                        <a:effectLst/>
                        <a:latin typeface="Times New Roman" charset="0"/>
                        <a:ea typeface="Times New Roman" charset="0"/>
                        <a:cs typeface="Simplified Arabic" charset="0"/>
                      </a:endParaRPr>
                    </a:p>
                  </a:txBody>
                  <a:tcPr marL="27079" marR="27079" marT="0" marB="0">
                    <a:noFill/>
                  </a:tcPr>
                </a:tc>
                <a:tc hMerge="1">
                  <a:txBody>
                    <a:bodyPr/>
                    <a:lstStyle/>
                    <a:p>
                      <a:pPr rtl="1"/>
                      <a:endParaRPr lang="ar-SA"/>
                    </a:p>
                  </a:txBody>
                  <a:tcPr/>
                </a:tc>
                <a:tc hMerge="1">
                  <a:txBody>
                    <a:bodyPr/>
                    <a:lstStyle/>
                    <a:p>
                      <a:pPr rtl="1"/>
                      <a:endParaRPr lang="ar-SA"/>
                    </a:p>
                  </a:txBody>
                  <a:tcPr/>
                </a:tc>
                <a:tc gridSpan="3">
                  <a:txBody>
                    <a:bodyPr/>
                    <a:lstStyle/>
                    <a:p>
                      <a:pPr algn="ctr" rtl="1">
                        <a:spcAft>
                          <a:spcPts val="0"/>
                        </a:spcAft>
                      </a:pPr>
                      <a:r>
                        <a:rPr lang="ar-SA" sz="2100" dirty="0">
                          <a:effectLst/>
                        </a:rPr>
                        <a:t>كفاءة الطاقة</a:t>
                      </a:r>
                      <a:endParaRPr lang="en-US" sz="2400" dirty="0">
                        <a:effectLst/>
                        <a:latin typeface="Times New Roman" charset="0"/>
                        <a:ea typeface="Times New Roman" charset="0"/>
                        <a:cs typeface="Simplified Arabic" charset="0"/>
                      </a:endParaRPr>
                    </a:p>
                  </a:txBody>
                  <a:tcPr marL="27079" marR="27079" marT="0" marB="0">
                    <a:noFill/>
                  </a:tcPr>
                </a:tc>
                <a:tc hMerge="1">
                  <a:txBody>
                    <a:bodyPr/>
                    <a:lstStyle/>
                    <a:p>
                      <a:pPr rtl="1"/>
                      <a:endParaRPr lang="ar-SA"/>
                    </a:p>
                  </a:txBody>
                  <a:tcPr/>
                </a:tc>
                <a:tc hMerge="1">
                  <a:txBody>
                    <a:bodyPr/>
                    <a:lstStyle/>
                    <a:p>
                      <a:pPr rtl="1"/>
                      <a:endParaRPr lang="ar-SA"/>
                    </a:p>
                  </a:txBody>
                  <a:tcPr/>
                </a:tc>
                <a:tc>
                  <a:txBody>
                    <a:bodyPr/>
                    <a:lstStyle/>
                    <a:p>
                      <a:pPr algn="ctr" rtl="1">
                        <a:spcAft>
                          <a:spcPts val="0"/>
                        </a:spcAft>
                      </a:pPr>
                      <a:endParaRPr lang="en-US" sz="2400" dirty="0">
                        <a:effectLst/>
                        <a:latin typeface="Times New Roman" charset="0"/>
                        <a:ea typeface="Times New Roman" charset="0"/>
                        <a:cs typeface="Simplified Arabic" charset="0"/>
                      </a:endParaRPr>
                    </a:p>
                  </a:txBody>
                  <a:tcPr marL="27079" marR="27079" marT="0" marB="0">
                    <a:noFill/>
                  </a:tcPr>
                </a:tc>
                <a:extLst>
                  <a:ext uri="{0D108BD9-81ED-4DB2-BD59-A6C34878D82A}">
                    <a16:rowId xmlns:a16="http://schemas.microsoft.com/office/drawing/2014/main" val="10000"/>
                  </a:ext>
                </a:extLst>
              </a:tr>
              <a:tr h="1296847">
                <a:tc>
                  <a:txBody>
                    <a:bodyPr/>
                    <a:lstStyle/>
                    <a:p>
                      <a:pPr algn="ctr" rtl="1">
                        <a:spcAft>
                          <a:spcPts val="0"/>
                        </a:spcAft>
                      </a:pPr>
                      <a:r>
                        <a:rPr lang="ar-SA" sz="1200" b="1" dirty="0">
                          <a:effectLst/>
                        </a:rPr>
                        <a:t>حصة الفرد</a:t>
                      </a:r>
                      <a:endParaRPr lang="en-US" sz="1400" b="1" dirty="0">
                        <a:effectLst/>
                      </a:endParaRPr>
                    </a:p>
                    <a:p>
                      <a:pPr algn="ctr" rtl="1">
                        <a:spcAft>
                          <a:spcPts val="0"/>
                        </a:spcAft>
                      </a:pPr>
                      <a:r>
                        <a:rPr lang="ar-SA" sz="1200" b="1" dirty="0">
                          <a:effectLst/>
                        </a:rPr>
                        <a:t>من الناتج المحلي</a:t>
                      </a:r>
                      <a:endParaRPr lang="en-US" sz="1400" b="1" dirty="0">
                        <a:effectLst/>
                        <a:latin typeface="Times New Roman" charset="0"/>
                        <a:ea typeface="Times New Roman" charset="0"/>
                        <a:cs typeface="Simplified Arabic" charset="0"/>
                      </a:endParaRPr>
                    </a:p>
                  </a:txBody>
                  <a:tcPr marL="27079" marR="27079" marT="0" marB="0" anchor="ctr">
                    <a:noFill/>
                  </a:tcPr>
                </a:tc>
                <a:tc>
                  <a:txBody>
                    <a:bodyPr/>
                    <a:lstStyle/>
                    <a:p>
                      <a:pPr algn="ctr" rtl="1">
                        <a:spcAft>
                          <a:spcPts val="0"/>
                        </a:spcAft>
                      </a:pPr>
                      <a:r>
                        <a:rPr lang="ar-SA" sz="1200" b="1" dirty="0">
                          <a:effectLst/>
                        </a:rPr>
                        <a:t>استهلاك الفرد من الطاقة الأولية</a:t>
                      </a:r>
                      <a:endParaRPr lang="en-US" sz="1400" b="1" dirty="0">
                        <a:effectLst/>
                        <a:latin typeface="Times New Roman" charset="0"/>
                        <a:ea typeface="Times New Roman" charset="0"/>
                        <a:cs typeface="Simplified Arabic" charset="0"/>
                      </a:endParaRPr>
                    </a:p>
                  </a:txBody>
                  <a:tcPr marL="27079" marR="27079" marT="0" marB="0" anchor="ctr">
                    <a:noFill/>
                  </a:tcPr>
                </a:tc>
                <a:tc>
                  <a:txBody>
                    <a:bodyPr/>
                    <a:lstStyle/>
                    <a:p>
                      <a:pPr algn="ctr" rtl="1">
                        <a:spcAft>
                          <a:spcPts val="0"/>
                        </a:spcAft>
                      </a:pPr>
                      <a:r>
                        <a:rPr lang="ar-SA" sz="1200" b="1">
                          <a:effectLst/>
                        </a:rPr>
                        <a:t>استهلاك الفرد من الكهرباء</a:t>
                      </a:r>
                      <a:endParaRPr lang="en-US" sz="1400" b="1">
                        <a:effectLst/>
                        <a:latin typeface="Times New Roman" charset="0"/>
                        <a:ea typeface="Times New Roman" charset="0"/>
                        <a:cs typeface="Simplified Arabic" charset="0"/>
                      </a:endParaRPr>
                    </a:p>
                  </a:txBody>
                  <a:tcPr marL="27079" marR="27079" marT="0" marB="0" anchor="ctr">
                    <a:noFill/>
                  </a:tcPr>
                </a:tc>
                <a:tc>
                  <a:txBody>
                    <a:bodyPr/>
                    <a:lstStyle/>
                    <a:p>
                      <a:pPr algn="ctr" rtl="1">
                        <a:spcAft>
                          <a:spcPts val="0"/>
                        </a:spcAft>
                      </a:pPr>
                      <a:r>
                        <a:rPr lang="ar-SA" sz="1200" b="1">
                          <a:effectLst/>
                        </a:rPr>
                        <a:t>الوصول</a:t>
                      </a:r>
                      <a:endParaRPr lang="en-US" sz="1400" b="1">
                        <a:effectLst/>
                      </a:endParaRPr>
                    </a:p>
                    <a:p>
                      <a:pPr algn="ctr" rtl="1">
                        <a:spcAft>
                          <a:spcPts val="0"/>
                        </a:spcAft>
                      </a:pPr>
                      <a:r>
                        <a:rPr lang="ar-SA" sz="1200" b="1">
                          <a:effectLst/>
                        </a:rPr>
                        <a:t>للشبكة الكهربائية</a:t>
                      </a:r>
                      <a:endParaRPr lang="en-US" sz="1400" b="1">
                        <a:effectLst/>
                        <a:latin typeface="Times New Roman" charset="0"/>
                        <a:ea typeface="Times New Roman" charset="0"/>
                        <a:cs typeface="Simplified Arabic" charset="0"/>
                      </a:endParaRPr>
                    </a:p>
                  </a:txBody>
                  <a:tcPr marL="27079" marR="27079" marT="0" marB="0" anchor="ctr">
                    <a:noFill/>
                  </a:tcPr>
                </a:tc>
                <a:tc>
                  <a:txBody>
                    <a:bodyPr/>
                    <a:lstStyle/>
                    <a:p>
                      <a:pPr algn="ctr" rtl="1">
                        <a:spcAft>
                          <a:spcPts val="0"/>
                        </a:spcAft>
                      </a:pPr>
                      <a:r>
                        <a:rPr lang="ar-SA" sz="1200" b="1">
                          <a:effectLst/>
                        </a:rPr>
                        <a:t>حصة المائي</a:t>
                      </a:r>
                      <a:endParaRPr lang="en-US" sz="1400" b="1">
                        <a:effectLst/>
                      </a:endParaRPr>
                    </a:p>
                    <a:p>
                      <a:pPr algn="ctr" rtl="1">
                        <a:spcAft>
                          <a:spcPts val="0"/>
                        </a:spcAft>
                      </a:pPr>
                      <a:r>
                        <a:rPr lang="ar-SA" sz="1200" b="1">
                          <a:effectLst/>
                        </a:rPr>
                        <a:t>في التوليد</a:t>
                      </a:r>
                      <a:endParaRPr lang="en-US" sz="1400" b="1">
                        <a:effectLst/>
                        <a:latin typeface="Times New Roman" charset="0"/>
                        <a:ea typeface="Times New Roman" charset="0"/>
                        <a:cs typeface="Simplified Arabic" charset="0"/>
                      </a:endParaRPr>
                    </a:p>
                  </a:txBody>
                  <a:tcPr marL="27079" marR="27079" marT="0" marB="0" anchor="ctr">
                    <a:noFill/>
                  </a:tcPr>
                </a:tc>
                <a:tc>
                  <a:txBody>
                    <a:bodyPr/>
                    <a:lstStyle/>
                    <a:p>
                      <a:pPr algn="ctr" rtl="1">
                        <a:spcAft>
                          <a:spcPts val="0"/>
                        </a:spcAft>
                      </a:pPr>
                      <a:r>
                        <a:rPr lang="ar-SA" sz="1200" b="1">
                          <a:effectLst/>
                        </a:rPr>
                        <a:t>حصة الرياح والشمسي</a:t>
                      </a:r>
                      <a:endParaRPr lang="en-US" sz="1400" b="1">
                        <a:effectLst/>
                      </a:endParaRPr>
                    </a:p>
                    <a:p>
                      <a:pPr algn="ctr" rtl="1">
                        <a:spcAft>
                          <a:spcPts val="0"/>
                        </a:spcAft>
                      </a:pPr>
                      <a:r>
                        <a:rPr lang="ar-SA" sz="1200" b="1">
                          <a:effectLst/>
                        </a:rPr>
                        <a:t>في التوليد</a:t>
                      </a:r>
                      <a:endParaRPr lang="en-US" sz="1400" b="1">
                        <a:effectLst/>
                        <a:latin typeface="Times New Roman" charset="0"/>
                        <a:ea typeface="Times New Roman" charset="0"/>
                        <a:cs typeface="Simplified Arabic" charset="0"/>
                      </a:endParaRPr>
                    </a:p>
                  </a:txBody>
                  <a:tcPr marL="27079" marR="27079" marT="0" marB="0" anchor="ctr">
                    <a:noFill/>
                  </a:tcPr>
                </a:tc>
                <a:tc>
                  <a:txBody>
                    <a:bodyPr/>
                    <a:lstStyle/>
                    <a:p>
                      <a:pPr algn="ctr" rtl="1">
                        <a:spcAft>
                          <a:spcPts val="0"/>
                        </a:spcAft>
                      </a:pPr>
                      <a:r>
                        <a:rPr lang="ar-SA" sz="1200" b="1">
                          <a:effectLst/>
                        </a:rPr>
                        <a:t>حصة</a:t>
                      </a:r>
                      <a:endParaRPr lang="en-US" sz="1400" b="1">
                        <a:effectLst/>
                      </a:endParaRPr>
                    </a:p>
                    <a:p>
                      <a:pPr algn="ctr" rtl="1">
                        <a:spcAft>
                          <a:spcPts val="0"/>
                        </a:spcAft>
                      </a:pPr>
                      <a:r>
                        <a:rPr lang="ar-SA" sz="1200" b="1">
                          <a:effectLst/>
                        </a:rPr>
                        <a:t>المتجدد في النهائي*</a:t>
                      </a:r>
                      <a:endParaRPr lang="en-US" sz="1400" b="1">
                        <a:effectLst/>
                        <a:latin typeface="Times New Roman" charset="0"/>
                        <a:ea typeface="Times New Roman" charset="0"/>
                        <a:cs typeface="Simplified Arabic" charset="0"/>
                      </a:endParaRPr>
                    </a:p>
                  </a:txBody>
                  <a:tcPr marL="27079" marR="27079" marT="0" marB="0" anchor="ctr">
                    <a:noFill/>
                  </a:tcPr>
                </a:tc>
                <a:tc>
                  <a:txBody>
                    <a:bodyPr/>
                    <a:lstStyle/>
                    <a:p>
                      <a:pPr algn="ctr" rtl="1">
                        <a:spcAft>
                          <a:spcPts val="0"/>
                        </a:spcAft>
                      </a:pPr>
                      <a:r>
                        <a:rPr lang="ar-SA" sz="1200" b="1">
                          <a:effectLst/>
                        </a:rPr>
                        <a:t>كثافة</a:t>
                      </a:r>
                      <a:endParaRPr lang="en-US" sz="1400" b="1">
                        <a:effectLst/>
                      </a:endParaRPr>
                    </a:p>
                    <a:p>
                      <a:pPr algn="ctr" rtl="1">
                        <a:spcAft>
                          <a:spcPts val="0"/>
                        </a:spcAft>
                      </a:pPr>
                      <a:r>
                        <a:rPr lang="ar-SA" sz="1200" b="1">
                          <a:effectLst/>
                        </a:rPr>
                        <a:t>الطاقة</a:t>
                      </a:r>
                      <a:endParaRPr lang="en-US" sz="1400" b="1">
                        <a:effectLst/>
                      </a:endParaRPr>
                    </a:p>
                    <a:p>
                      <a:pPr algn="ctr" rtl="1">
                        <a:spcAft>
                          <a:spcPts val="0"/>
                        </a:spcAft>
                      </a:pPr>
                      <a:r>
                        <a:rPr lang="ar-SA" sz="1200" b="1">
                          <a:effectLst/>
                        </a:rPr>
                        <a:t>الأولية</a:t>
                      </a:r>
                      <a:endParaRPr lang="en-US" sz="1400" b="1">
                        <a:effectLst/>
                        <a:latin typeface="Times New Roman" charset="0"/>
                        <a:ea typeface="Times New Roman" charset="0"/>
                        <a:cs typeface="Simplified Arabic" charset="0"/>
                      </a:endParaRPr>
                    </a:p>
                  </a:txBody>
                  <a:tcPr marL="27079" marR="27079" marT="0" marB="0" anchor="ctr">
                    <a:noFill/>
                  </a:tcPr>
                </a:tc>
                <a:tc>
                  <a:txBody>
                    <a:bodyPr/>
                    <a:lstStyle/>
                    <a:p>
                      <a:pPr algn="ctr" rtl="1">
                        <a:spcAft>
                          <a:spcPts val="0"/>
                        </a:spcAft>
                      </a:pPr>
                      <a:r>
                        <a:rPr lang="ar-SA" sz="1200" b="1">
                          <a:effectLst/>
                        </a:rPr>
                        <a:t>فاقد</a:t>
                      </a:r>
                      <a:endParaRPr lang="en-US" sz="1400" b="1">
                        <a:effectLst/>
                      </a:endParaRPr>
                    </a:p>
                    <a:p>
                      <a:pPr algn="ctr" rtl="1">
                        <a:spcAft>
                          <a:spcPts val="0"/>
                        </a:spcAft>
                      </a:pPr>
                      <a:r>
                        <a:rPr lang="ar-SA" sz="1200" b="1">
                          <a:effectLst/>
                        </a:rPr>
                        <a:t>النقل والتوزيع</a:t>
                      </a:r>
                      <a:endParaRPr lang="en-US" sz="1400" b="1">
                        <a:effectLst/>
                        <a:latin typeface="Times New Roman" charset="0"/>
                        <a:ea typeface="Times New Roman" charset="0"/>
                        <a:cs typeface="Simplified Arabic" charset="0"/>
                      </a:endParaRPr>
                    </a:p>
                  </a:txBody>
                  <a:tcPr marL="27079" marR="27079" marT="0" marB="0" anchor="ctr">
                    <a:noFill/>
                  </a:tcPr>
                </a:tc>
                <a:tc>
                  <a:txBody>
                    <a:bodyPr/>
                    <a:lstStyle/>
                    <a:p>
                      <a:pPr algn="ctr" rtl="1">
                        <a:spcAft>
                          <a:spcPts val="0"/>
                        </a:spcAft>
                      </a:pPr>
                      <a:r>
                        <a:rPr lang="ar-SY" sz="1200" b="1" dirty="0">
                          <a:effectLst/>
                        </a:rPr>
                        <a:t>كفاءة</a:t>
                      </a:r>
                      <a:endParaRPr lang="en-US" sz="1400" b="1" dirty="0">
                        <a:effectLst/>
                      </a:endParaRPr>
                    </a:p>
                    <a:p>
                      <a:pPr algn="ctr" rtl="1">
                        <a:spcAft>
                          <a:spcPts val="0"/>
                        </a:spcAft>
                      </a:pPr>
                      <a:r>
                        <a:rPr lang="ar-SY" sz="1200" b="1" dirty="0">
                          <a:effectLst/>
                        </a:rPr>
                        <a:t>التوليد</a:t>
                      </a:r>
                      <a:endParaRPr lang="en-US" sz="1400" b="1" dirty="0">
                        <a:effectLst/>
                        <a:latin typeface="Times New Roman" charset="0"/>
                        <a:ea typeface="Times New Roman" charset="0"/>
                        <a:cs typeface="Simplified Arabic" charset="0"/>
                      </a:endParaRPr>
                    </a:p>
                  </a:txBody>
                  <a:tcPr marL="27079" marR="27079" marT="0" marB="0" anchor="ctr">
                    <a:noFill/>
                  </a:tcPr>
                </a:tc>
                <a:tc>
                  <a:txBody>
                    <a:bodyPr/>
                    <a:lstStyle/>
                    <a:p>
                      <a:pPr algn="ctr" rtl="1">
                        <a:spcAft>
                          <a:spcPts val="0"/>
                        </a:spcAft>
                      </a:pPr>
                      <a:endParaRPr lang="en-US" sz="1400" b="1" dirty="0">
                        <a:effectLst/>
                        <a:latin typeface="Times New Roman" charset="0"/>
                        <a:ea typeface="Times New Roman" charset="0"/>
                        <a:cs typeface="Simplified Arabic" charset="0"/>
                      </a:endParaRPr>
                    </a:p>
                  </a:txBody>
                  <a:tcPr marL="27079" marR="27079" marT="0" marB="0" anchor="ctr">
                    <a:noFill/>
                  </a:tcPr>
                </a:tc>
                <a:extLst>
                  <a:ext uri="{0D108BD9-81ED-4DB2-BD59-A6C34878D82A}">
                    <a16:rowId xmlns:a16="http://schemas.microsoft.com/office/drawing/2014/main" val="10001"/>
                  </a:ext>
                </a:extLst>
              </a:tr>
              <a:tr h="458846">
                <a:tc>
                  <a:txBody>
                    <a:bodyPr/>
                    <a:lstStyle/>
                    <a:p>
                      <a:pPr algn="ctr" rtl="1">
                        <a:spcAft>
                          <a:spcPts val="0"/>
                        </a:spcAft>
                      </a:pPr>
                      <a:r>
                        <a:rPr lang="ar-SA" sz="1400" dirty="0">
                          <a:effectLst/>
                        </a:rPr>
                        <a:t>ألف دولار</a:t>
                      </a:r>
                      <a:endParaRPr lang="en-US" sz="1500" dirty="0">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ar-SA" sz="1400">
                          <a:effectLst/>
                        </a:rPr>
                        <a:t>ط.م.ن</a:t>
                      </a:r>
                      <a:endParaRPr lang="en-US" sz="1500">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ar-SA" sz="1400">
                          <a:effectLst/>
                        </a:rPr>
                        <a:t>ميغاواط ساعة</a:t>
                      </a:r>
                      <a:endParaRPr lang="en-US" sz="1500">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en-US" sz="1400" dirty="0">
                          <a:effectLst/>
                        </a:rPr>
                        <a:t>%</a:t>
                      </a:r>
                      <a:endParaRPr lang="en-US" sz="1500" dirty="0">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en-US" sz="1400">
                          <a:effectLst/>
                        </a:rPr>
                        <a:t>%</a:t>
                      </a:r>
                      <a:endParaRPr lang="en-US" sz="1500">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en-US" sz="1400">
                          <a:effectLst/>
                        </a:rPr>
                        <a:t>%</a:t>
                      </a:r>
                      <a:endParaRPr lang="en-US" sz="1500">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en-US" sz="1400">
                          <a:effectLst/>
                        </a:rPr>
                        <a:t> </a:t>
                      </a:r>
                      <a:r>
                        <a:rPr lang="ar-SA" sz="1400">
                          <a:effectLst/>
                        </a:rPr>
                        <a:t>%</a:t>
                      </a:r>
                      <a:endParaRPr lang="en-US" sz="1500">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ar-SA" sz="1400">
                          <a:effectLst/>
                        </a:rPr>
                        <a:t>ك.م.ن/ الدولار </a:t>
                      </a:r>
                      <a:endParaRPr lang="en-US" sz="1500">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en-US" sz="1400">
                          <a:effectLst/>
                        </a:rPr>
                        <a:t>%</a:t>
                      </a:r>
                      <a:endParaRPr lang="en-US" sz="1500">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en-US" sz="1400" dirty="0">
                          <a:effectLst/>
                        </a:rPr>
                        <a:t>%</a:t>
                      </a:r>
                      <a:endParaRPr lang="en-US" sz="1500" dirty="0">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endParaRPr lang="en-US" sz="1500" dirty="0">
                        <a:effectLst/>
                        <a:latin typeface="Times New Roman" charset="0"/>
                        <a:ea typeface="Times New Roman" charset="0"/>
                        <a:cs typeface="Simplified Arabic" charset="0"/>
                      </a:endParaRPr>
                    </a:p>
                  </a:txBody>
                  <a:tcPr marL="27079" marR="27079" marT="0" marB="0">
                    <a:noFill/>
                  </a:tcPr>
                </a:tc>
                <a:extLst>
                  <a:ext uri="{0D108BD9-81ED-4DB2-BD59-A6C34878D82A}">
                    <a16:rowId xmlns:a16="http://schemas.microsoft.com/office/drawing/2014/main" val="10002"/>
                  </a:ext>
                </a:extLst>
              </a:tr>
              <a:tr h="965873">
                <a:tc>
                  <a:txBody>
                    <a:bodyPr/>
                    <a:lstStyle/>
                    <a:p>
                      <a:pPr algn="ctr" rtl="1">
                        <a:spcAft>
                          <a:spcPts val="0"/>
                        </a:spcAft>
                      </a:pPr>
                      <a:r>
                        <a:rPr lang="en-US" sz="1800" b="1">
                          <a:effectLst/>
                        </a:rPr>
                        <a:t>6.3</a:t>
                      </a:r>
                      <a:endParaRPr lang="en-US" sz="2100" b="1">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en-US" sz="1800" b="1" dirty="0">
                          <a:effectLst/>
                        </a:rPr>
                        <a:t>1.8</a:t>
                      </a:r>
                      <a:endParaRPr lang="en-US" sz="2100" b="1" dirty="0">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en-US" sz="1800" b="1">
                          <a:effectLst/>
                        </a:rPr>
                        <a:t>2.3</a:t>
                      </a:r>
                      <a:endParaRPr lang="en-US" sz="2100" b="1">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en-US" sz="1800" b="1" dirty="0">
                          <a:effectLst/>
                        </a:rPr>
                        <a:t>86.3</a:t>
                      </a:r>
                      <a:endParaRPr lang="en-US" sz="2100" b="1" dirty="0">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en-US" sz="1800" b="1">
                          <a:effectLst/>
                        </a:rPr>
                        <a:t>3.0</a:t>
                      </a:r>
                      <a:endParaRPr lang="en-US" sz="2100" b="1">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en-US" sz="1800" b="1">
                          <a:effectLst/>
                        </a:rPr>
                        <a:t>0.4</a:t>
                      </a:r>
                      <a:endParaRPr lang="en-US" sz="2100" b="1">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ar-SA" sz="1800" b="1">
                          <a:effectLst/>
                        </a:rPr>
                        <a:t>0.7</a:t>
                      </a:r>
                      <a:endParaRPr lang="en-US" sz="2100" b="1">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en-US" sz="1800" b="1">
                          <a:effectLst/>
                        </a:rPr>
                        <a:t>0.29</a:t>
                      </a:r>
                      <a:endParaRPr lang="en-US" sz="2100" b="1">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ar-SA" sz="1800" b="1">
                          <a:effectLst/>
                        </a:rPr>
                        <a:t>16.5</a:t>
                      </a:r>
                      <a:endParaRPr lang="en-US" sz="2100" b="1">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ar-SA" sz="1800" b="1" dirty="0">
                          <a:effectLst/>
                        </a:rPr>
                        <a:t>36.1</a:t>
                      </a:r>
                      <a:endParaRPr lang="en-US" sz="2100" b="1" dirty="0">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ar-SA" sz="2100" b="1" dirty="0">
                          <a:effectLst/>
                        </a:rPr>
                        <a:t>الدول العربية</a:t>
                      </a:r>
                      <a:endParaRPr lang="en-US" sz="2100" b="1" dirty="0">
                        <a:effectLst/>
                        <a:latin typeface="Times New Roman" charset="0"/>
                        <a:ea typeface="Times New Roman" charset="0"/>
                        <a:cs typeface="Simplified Arabic" charset="0"/>
                      </a:endParaRPr>
                    </a:p>
                  </a:txBody>
                  <a:tcPr marL="27079" marR="27079" marT="0" marB="0">
                    <a:noFill/>
                  </a:tcPr>
                </a:tc>
                <a:extLst>
                  <a:ext uri="{0D108BD9-81ED-4DB2-BD59-A6C34878D82A}">
                    <a16:rowId xmlns:a16="http://schemas.microsoft.com/office/drawing/2014/main" val="10003"/>
                  </a:ext>
                </a:extLst>
              </a:tr>
              <a:tr h="827891">
                <a:tc>
                  <a:txBody>
                    <a:bodyPr/>
                    <a:lstStyle/>
                    <a:p>
                      <a:pPr algn="ctr" rtl="1">
                        <a:spcAft>
                          <a:spcPts val="0"/>
                        </a:spcAft>
                      </a:pPr>
                      <a:r>
                        <a:rPr lang="en-US" sz="1800" b="1">
                          <a:effectLst/>
                        </a:rPr>
                        <a:t>10.0</a:t>
                      </a:r>
                      <a:endParaRPr lang="en-US" sz="2100" b="1">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en-US" sz="1800" b="1">
                          <a:effectLst/>
                        </a:rPr>
                        <a:t>1.9</a:t>
                      </a:r>
                      <a:endParaRPr lang="en-US" sz="2100" b="1">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en-US" sz="1800" b="1">
                          <a:effectLst/>
                        </a:rPr>
                        <a:t>3.1</a:t>
                      </a:r>
                      <a:endParaRPr lang="en-US" sz="2100" b="1">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en-US" sz="1800" b="1" dirty="0">
                          <a:effectLst/>
                        </a:rPr>
                        <a:t>84.6</a:t>
                      </a:r>
                      <a:endParaRPr lang="en-US" sz="2100" b="1" dirty="0">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en-US" sz="1800" b="1" dirty="0">
                          <a:effectLst/>
                        </a:rPr>
                        <a:t>13.5</a:t>
                      </a:r>
                      <a:endParaRPr lang="en-US" sz="2100" b="1" dirty="0">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en-US" sz="1800" b="1">
                          <a:effectLst/>
                        </a:rPr>
                        <a:t>3.8</a:t>
                      </a:r>
                      <a:endParaRPr lang="en-US" sz="2100" b="1">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en-US" sz="1800" b="1">
                          <a:effectLst/>
                        </a:rPr>
                        <a:t>18.0</a:t>
                      </a:r>
                      <a:endParaRPr lang="en-US" sz="2100" b="1">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en-US" sz="1800" b="1" dirty="0">
                          <a:effectLst/>
                        </a:rPr>
                        <a:t>0.19</a:t>
                      </a:r>
                      <a:endParaRPr lang="en-US" sz="2100" b="1" dirty="0">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en-US" sz="1800" b="1" dirty="0">
                          <a:effectLst/>
                        </a:rPr>
                        <a:t>8.6</a:t>
                      </a:r>
                      <a:endParaRPr lang="en-US" sz="2100" b="1" dirty="0">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en-US" sz="1800" b="1" dirty="0">
                          <a:effectLst/>
                        </a:rPr>
                        <a:t>41.5</a:t>
                      </a:r>
                      <a:endParaRPr lang="en-US" sz="2100" b="1" dirty="0">
                        <a:effectLst/>
                        <a:latin typeface="Times New Roman" charset="0"/>
                        <a:ea typeface="Times New Roman" charset="0"/>
                        <a:cs typeface="Simplified Arabic" charset="0"/>
                      </a:endParaRPr>
                    </a:p>
                  </a:txBody>
                  <a:tcPr marL="27079" marR="27079" marT="0" marB="0">
                    <a:noFill/>
                  </a:tcPr>
                </a:tc>
                <a:tc>
                  <a:txBody>
                    <a:bodyPr/>
                    <a:lstStyle/>
                    <a:p>
                      <a:pPr algn="ctr" rtl="1">
                        <a:spcAft>
                          <a:spcPts val="0"/>
                        </a:spcAft>
                      </a:pPr>
                      <a:r>
                        <a:rPr lang="ar-SA" sz="2100" b="1" dirty="0">
                          <a:effectLst/>
                        </a:rPr>
                        <a:t>العالم</a:t>
                      </a:r>
                      <a:endParaRPr lang="en-US" sz="2100" b="1" dirty="0">
                        <a:effectLst/>
                        <a:latin typeface="Times New Roman" charset="0"/>
                        <a:ea typeface="Times New Roman" charset="0"/>
                        <a:cs typeface="Simplified Arabic" charset="0"/>
                      </a:endParaRPr>
                    </a:p>
                  </a:txBody>
                  <a:tcPr marL="27079" marR="27079" marT="0" marB="0">
                    <a:noFill/>
                  </a:tcPr>
                </a:tc>
                <a:extLst>
                  <a:ext uri="{0D108BD9-81ED-4DB2-BD59-A6C34878D82A}">
                    <a16:rowId xmlns:a16="http://schemas.microsoft.com/office/drawing/2014/main" val="10004"/>
                  </a:ext>
                </a:extLst>
              </a:tr>
            </a:tbl>
          </a:graphicData>
        </a:graphic>
      </p:graphicFrame>
      <p:sp>
        <p:nvSpPr>
          <p:cNvPr id="3" name="Rounded Rectangle 2">
            <a:extLst>
              <a:ext uri="{FF2B5EF4-FFF2-40B4-BE49-F238E27FC236}">
                <a16:creationId xmlns:a16="http://schemas.microsoft.com/office/drawing/2014/main" id="{84FA7D27-070D-7D42-BF8C-3F2AF46E7D8B}"/>
              </a:ext>
            </a:extLst>
          </p:cNvPr>
          <p:cNvSpPr/>
          <p:nvPr/>
        </p:nvSpPr>
        <p:spPr>
          <a:xfrm>
            <a:off x="6300192" y="2348880"/>
            <a:ext cx="504056" cy="2952328"/>
          </a:xfrm>
          <a:prstGeom prst="roundRect">
            <a:avLst/>
          </a:prstGeom>
          <a:noFill/>
          <a:ln w="63500"/>
        </p:spPr>
        <p:style>
          <a:lnRef idx="2">
            <a:schemeClr val="accent2"/>
          </a:lnRef>
          <a:fillRef idx="1">
            <a:schemeClr val="lt1"/>
          </a:fillRef>
          <a:effectRef idx="0">
            <a:schemeClr val="accent2"/>
          </a:effectRef>
          <a:fontRef idx="minor">
            <a:schemeClr val="dk1"/>
          </a:fontRef>
        </p:style>
        <p:txBody>
          <a:bodyPr rtlCol="0" anchor="ctr"/>
          <a:lstStyle/>
          <a:p>
            <a:pPr marL="0" algn="ctr" defTabSz="914400" rtl="0" eaLnBrk="1" latinLnBrk="0" hangingPunct="1"/>
            <a:endParaRPr lang="en-US"/>
          </a:p>
        </p:txBody>
      </p:sp>
      <p:sp>
        <p:nvSpPr>
          <p:cNvPr id="5" name="Rounded Rectangle 4">
            <a:extLst>
              <a:ext uri="{FF2B5EF4-FFF2-40B4-BE49-F238E27FC236}">
                <a16:creationId xmlns:a16="http://schemas.microsoft.com/office/drawing/2014/main" id="{1A268E24-6FD1-454D-BCC3-BFD0EFA9FF1C}"/>
              </a:ext>
            </a:extLst>
          </p:cNvPr>
          <p:cNvSpPr/>
          <p:nvPr/>
        </p:nvSpPr>
        <p:spPr>
          <a:xfrm>
            <a:off x="5004048" y="2348880"/>
            <a:ext cx="576064" cy="2952328"/>
          </a:xfrm>
          <a:prstGeom prst="roundRect">
            <a:avLst/>
          </a:prstGeom>
          <a:noFill/>
          <a:ln w="63500"/>
        </p:spPr>
        <p:style>
          <a:lnRef idx="2">
            <a:schemeClr val="accent2"/>
          </a:lnRef>
          <a:fillRef idx="1">
            <a:schemeClr val="lt1"/>
          </a:fillRef>
          <a:effectRef idx="0">
            <a:schemeClr val="accent2"/>
          </a:effectRef>
          <a:fontRef idx="minor">
            <a:schemeClr val="dk1"/>
          </a:fontRef>
        </p:style>
        <p:txBody>
          <a:bodyPr rtlCol="0" anchor="ctr"/>
          <a:lstStyle/>
          <a:p>
            <a:pPr marL="0" algn="ctr" defTabSz="914400" rtl="0" eaLnBrk="1" latinLnBrk="0" hangingPunct="1"/>
            <a:endParaRPr lang="en-US"/>
          </a:p>
        </p:txBody>
      </p:sp>
      <p:sp>
        <p:nvSpPr>
          <p:cNvPr id="7" name="Rounded Rectangle 6">
            <a:extLst>
              <a:ext uri="{FF2B5EF4-FFF2-40B4-BE49-F238E27FC236}">
                <a16:creationId xmlns:a16="http://schemas.microsoft.com/office/drawing/2014/main" id="{FF1DD3AA-7444-0247-910F-A1008C1159D2}"/>
              </a:ext>
            </a:extLst>
          </p:cNvPr>
          <p:cNvSpPr/>
          <p:nvPr/>
        </p:nvSpPr>
        <p:spPr>
          <a:xfrm>
            <a:off x="2699792" y="2348880"/>
            <a:ext cx="576064" cy="2952328"/>
          </a:xfrm>
          <a:prstGeom prst="roundRect">
            <a:avLst/>
          </a:prstGeom>
          <a:noFill/>
          <a:ln w="63500"/>
        </p:spPr>
        <p:style>
          <a:lnRef idx="2">
            <a:schemeClr val="accent2"/>
          </a:lnRef>
          <a:fillRef idx="1">
            <a:schemeClr val="lt1"/>
          </a:fillRef>
          <a:effectRef idx="0">
            <a:schemeClr val="accent2"/>
          </a:effectRef>
          <a:fontRef idx="minor">
            <a:schemeClr val="dk1"/>
          </a:fontRef>
        </p:style>
        <p:txBody>
          <a:bodyPr rtlCol="0" anchor="ctr"/>
          <a:lstStyle/>
          <a:p>
            <a:pPr marL="0" algn="ctr" defTabSz="914400" rtl="0" eaLnBrk="1" latinLnBrk="0" hangingPunct="1"/>
            <a:endParaRPr lang="en-US"/>
          </a:p>
        </p:txBody>
      </p:sp>
    </p:spTree>
    <p:extLst>
      <p:ext uri="{BB962C8B-B14F-4D97-AF65-F5344CB8AC3E}">
        <p14:creationId xmlns:p14="http://schemas.microsoft.com/office/powerpoint/2010/main" val="50681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748" y="1095891"/>
            <a:ext cx="7886700" cy="676925"/>
          </a:xfrm>
        </p:spPr>
        <p:txBody>
          <a:bodyPr>
            <a:normAutofit fontScale="90000"/>
          </a:bodyPr>
          <a:lstStyle/>
          <a:p>
            <a:pPr algn="ctr" rtl="1"/>
            <a:r>
              <a:rPr lang="ar-SA" b="1" dirty="0">
                <a:latin typeface="Times New Roman" charset="0"/>
                <a:ea typeface="Times New Roman" charset="0"/>
                <a:cs typeface="Simplified Arabic" charset="0"/>
              </a:rPr>
              <a:t>سيناريوهات التطور المستقبلية</a:t>
            </a:r>
            <a:br>
              <a:rPr lang="en-US" sz="3000" dirty="0">
                <a:latin typeface="Times New Roman" charset="0"/>
                <a:ea typeface="Times New Roman" charset="0"/>
                <a:cs typeface="Simplified Arabic" charset="0"/>
              </a:rPr>
            </a:br>
            <a:endParaRPr lang="ar-SA" dirty="0"/>
          </a:p>
        </p:txBody>
      </p:sp>
      <p:sp>
        <p:nvSpPr>
          <p:cNvPr id="3" name="Date Placeholder 2"/>
          <p:cNvSpPr>
            <a:spLocks noGrp="1"/>
          </p:cNvSpPr>
          <p:nvPr>
            <p:ph type="dt" sz="half" idx="10"/>
          </p:nvPr>
        </p:nvSpPr>
        <p:spPr/>
        <p:txBody>
          <a:bodyPr/>
          <a:lstStyle/>
          <a:p>
            <a:fld id="{F0FD0814-513B-0649-B5FF-DDB4FCC07B82}" type="datetime2">
              <a:rPr lang="en-US" smtClean="0"/>
              <a:t>Sunday, November 4, 2018</a:t>
            </a:fld>
            <a:endParaRPr lang="ar-SA"/>
          </a:p>
        </p:txBody>
      </p:sp>
      <p:sp>
        <p:nvSpPr>
          <p:cNvPr id="4" name="Slide Number Placeholder 3"/>
          <p:cNvSpPr>
            <a:spLocks noGrp="1"/>
          </p:cNvSpPr>
          <p:nvPr>
            <p:ph type="sldNum" sz="quarter" idx="12"/>
          </p:nvPr>
        </p:nvSpPr>
        <p:spPr/>
        <p:txBody>
          <a:bodyPr/>
          <a:lstStyle/>
          <a:p>
            <a:fld id="{1789AF97-712C-8E4F-A000-FD3C41CEA4CE}" type="slidenum">
              <a:rPr lang="ar-SA" smtClean="0"/>
              <a:t>8</a:t>
            </a:fld>
            <a:endParaRPr lang="ar-SA"/>
          </a:p>
        </p:txBody>
      </p:sp>
      <p:graphicFrame>
        <p:nvGraphicFramePr>
          <p:cNvPr id="5" name="Diagram 4"/>
          <p:cNvGraphicFramePr/>
          <p:nvPr>
            <p:extLst>
              <p:ext uri="{D42A27DB-BD31-4B8C-83A1-F6EECF244321}">
                <p14:modId xmlns:p14="http://schemas.microsoft.com/office/powerpoint/2010/main" val="538306608"/>
              </p:ext>
            </p:extLst>
          </p:nvPr>
        </p:nvGraphicFramePr>
        <p:xfrm>
          <a:off x="324197" y="1976286"/>
          <a:ext cx="8628611" cy="4261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69819" y="1573342"/>
            <a:ext cx="8004362" cy="415498"/>
          </a:xfrm>
          <a:prstGeom prst="rect">
            <a:avLst/>
          </a:prstGeom>
        </p:spPr>
        <p:txBody>
          <a:bodyPr wrap="square">
            <a:spAutoFit/>
          </a:bodyPr>
          <a:lstStyle/>
          <a:p>
            <a:pPr lvl="0" algn="r" rtl="1"/>
            <a:r>
              <a:rPr lang="ar-SA" sz="2100" b="1" dirty="0"/>
              <a:t>جرى تتبع مسار التطور المستدام لنظام الطاقة العربي وفق </a:t>
            </a:r>
            <a:r>
              <a:rPr lang="ar-SA" sz="2100" b="1" dirty="0" err="1"/>
              <a:t>سيناريوهين</a:t>
            </a:r>
            <a:r>
              <a:rPr lang="ar-SA" sz="2100" b="1" dirty="0"/>
              <a:t> للطلب والعرض:</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052" y="2294426"/>
            <a:ext cx="3824893" cy="1854654"/>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3791" y="4251712"/>
            <a:ext cx="4019155" cy="1985600"/>
          </a:xfrm>
          <a:prstGeom prst="rect">
            <a:avLst/>
          </a:prstGeom>
        </p:spPr>
      </p:pic>
    </p:spTree>
    <p:extLst>
      <p:ext uri="{BB962C8B-B14F-4D97-AF65-F5344CB8AC3E}">
        <p14:creationId xmlns:p14="http://schemas.microsoft.com/office/powerpoint/2010/main" val="2998126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06636"/>
            <a:ext cx="7886700" cy="994172"/>
          </a:xfrm>
        </p:spPr>
        <p:txBody>
          <a:bodyPr/>
          <a:lstStyle/>
          <a:p>
            <a:pPr algn="r" rtl="1"/>
            <a:r>
              <a:rPr lang="ar-SA" sz="3000" b="1" dirty="0"/>
              <a:t>النتائج الرئيسية للاستراتيجية</a:t>
            </a:r>
            <a:br>
              <a:rPr lang="en-US" dirty="0"/>
            </a:br>
            <a:r>
              <a:rPr lang="ar-SA" sz="2400" dirty="0"/>
              <a:t>1-</a:t>
            </a:r>
            <a:r>
              <a:rPr lang="ar-SA" sz="2400" b="1" u="sng" dirty="0"/>
              <a:t>الطاقة الأولية:</a:t>
            </a:r>
            <a:r>
              <a:rPr lang="en-US" sz="2400" dirty="0"/>
              <a:t> </a:t>
            </a:r>
            <a:endParaRPr lang="ar-SA" dirty="0"/>
          </a:p>
        </p:txBody>
      </p:sp>
      <p:graphicFrame>
        <p:nvGraphicFramePr>
          <p:cNvPr id="4" name="Chart 3">
            <a:extLst>
              <a:ext uri="{FF2B5EF4-FFF2-40B4-BE49-F238E27FC236}">
                <a16:creationId xmlns:a16="http://schemas.microsoft.com/office/drawing/2014/main" id="{F7C2404C-90F9-4F15-9B39-C3C18454534C}"/>
              </a:ext>
            </a:extLst>
          </p:cNvPr>
          <p:cNvGraphicFramePr/>
          <p:nvPr>
            <p:extLst>
              <p:ext uri="{D42A27DB-BD31-4B8C-83A1-F6EECF244321}">
                <p14:modId xmlns:p14="http://schemas.microsoft.com/office/powerpoint/2010/main" val="1604897894"/>
              </p:ext>
            </p:extLst>
          </p:nvPr>
        </p:nvGraphicFramePr>
        <p:xfrm>
          <a:off x="285700" y="1711395"/>
          <a:ext cx="7886700" cy="30137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3734510"/>
              </p:ext>
            </p:extLst>
          </p:nvPr>
        </p:nvGraphicFramePr>
        <p:xfrm>
          <a:off x="0" y="4869160"/>
          <a:ext cx="7886700" cy="1284707"/>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20000"/>
                    </a:ext>
                  </a:extLst>
                </a:gridCol>
                <a:gridCol w="1291388">
                  <a:extLst>
                    <a:ext uri="{9D8B030D-6E8A-4147-A177-3AD203B41FA5}">
                      <a16:colId xmlns:a16="http://schemas.microsoft.com/office/drawing/2014/main" val="20001"/>
                    </a:ext>
                  </a:extLst>
                </a:gridCol>
                <a:gridCol w="1588622">
                  <a:extLst>
                    <a:ext uri="{9D8B030D-6E8A-4147-A177-3AD203B41FA5}">
                      <a16:colId xmlns:a16="http://schemas.microsoft.com/office/drawing/2014/main" val="20002"/>
                    </a:ext>
                  </a:extLst>
                </a:gridCol>
                <a:gridCol w="1685320">
                  <a:extLst>
                    <a:ext uri="{9D8B030D-6E8A-4147-A177-3AD203B41FA5}">
                      <a16:colId xmlns:a16="http://schemas.microsoft.com/office/drawing/2014/main" val="20003"/>
                    </a:ext>
                  </a:extLst>
                </a:gridCol>
                <a:gridCol w="1744030">
                  <a:extLst>
                    <a:ext uri="{9D8B030D-6E8A-4147-A177-3AD203B41FA5}">
                      <a16:colId xmlns:a16="http://schemas.microsoft.com/office/drawing/2014/main" val="20004"/>
                    </a:ext>
                  </a:extLst>
                </a:gridCol>
              </a:tblGrid>
              <a:tr h="617220">
                <a:tc>
                  <a:txBody>
                    <a:bodyPr/>
                    <a:lstStyle/>
                    <a:p>
                      <a:pPr marL="0" algn="ctr" defTabSz="914400" rtl="1" eaLnBrk="1" latinLnBrk="0" hangingPunct="1"/>
                      <a:r>
                        <a:rPr lang="ar-SA" sz="1400" dirty="0"/>
                        <a:t>نسبة الوفر إلى السيناريو الاعتيادي</a:t>
                      </a:r>
                    </a:p>
                  </a:txBody>
                  <a:tcPr marL="68580" marR="68580" marT="34290" marB="34290"/>
                </a:tc>
                <a:tc>
                  <a:txBody>
                    <a:bodyPr/>
                    <a:lstStyle/>
                    <a:p>
                      <a:pPr marL="0" algn="ctr" defTabSz="914400" rtl="1" eaLnBrk="1" latinLnBrk="0" hangingPunct="1"/>
                      <a:r>
                        <a:rPr lang="ar-SA" sz="1800" dirty="0"/>
                        <a:t>الوفر</a:t>
                      </a:r>
                    </a:p>
                  </a:txBody>
                  <a:tcPr marL="68580" marR="68580" marT="34290" marB="34290"/>
                </a:tc>
                <a:tc>
                  <a:txBody>
                    <a:bodyPr/>
                    <a:lstStyle/>
                    <a:p>
                      <a:pPr marL="0" algn="ctr" defTabSz="914400" rtl="1" eaLnBrk="1" latinLnBrk="0" hangingPunct="1"/>
                      <a:r>
                        <a:rPr lang="ar-SA" sz="1800" dirty="0"/>
                        <a:t>سيناريو الطاقة المستدامة</a:t>
                      </a:r>
                    </a:p>
                  </a:txBody>
                  <a:tcPr marL="68580" marR="68580" marT="34290" marB="34290"/>
                </a:tc>
                <a:tc>
                  <a:txBody>
                    <a:bodyPr/>
                    <a:lstStyle/>
                    <a:p>
                      <a:pPr marL="0" algn="ctr" defTabSz="914400" rtl="1" eaLnBrk="1" latinLnBrk="0" hangingPunct="1"/>
                      <a:r>
                        <a:rPr lang="ar-SA" sz="1800" dirty="0"/>
                        <a:t>السيناريو الاعتيادي</a:t>
                      </a:r>
                    </a:p>
                  </a:txBody>
                  <a:tcPr marL="68580" marR="68580" marT="34290" marB="34290"/>
                </a:tc>
                <a:tc>
                  <a:txBody>
                    <a:bodyPr/>
                    <a:lstStyle/>
                    <a:p>
                      <a:pPr rtl="1"/>
                      <a:endParaRPr lang="ar-SA" sz="1000"/>
                    </a:p>
                  </a:txBody>
                  <a:tcPr marL="68580" marR="68580" marT="34290" marB="34290"/>
                </a:tc>
                <a:extLst>
                  <a:ext uri="{0D108BD9-81ED-4DB2-BD59-A6C34878D82A}">
                    <a16:rowId xmlns:a16="http://schemas.microsoft.com/office/drawing/2014/main" val="10000"/>
                  </a:ext>
                </a:extLst>
              </a:tr>
              <a:tr h="274320">
                <a:tc>
                  <a:txBody>
                    <a:bodyPr/>
                    <a:lstStyle/>
                    <a:p>
                      <a:pPr marL="0" algn="r" defTabSz="914400" rtl="1" eaLnBrk="1" latinLnBrk="0" hangingPunct="1"/>
                      <a:r>
                        <a:rPr lang="ar-SA" sz="1400" b="1" dirty="0"/>
                        <a:t>21٪ </a:t>
                      </a:r>
                    </a:p>
                  </a:txBody>
                  <a:tcPr marL="68580" marR="68580" marT="34290" marB="34290"/>
                </a:tc>
                <a:tc>
                  <a:txBody>
                    <a:bodyPr/>
                    <a:lstStyle/>
                    <a:p>
                      <a:pPr marL="0" algn="r" defTabSz="914400" rtl="1" eaLnBrk="1" latinLnBrk="0" hangingPunct="1"/>
                      <a:r>
                        <a:rPr lang="ar-SA" sz="1400" b="1" dirty="0"/>
                        <a:t>271 مليون </a:t>
                      </a:r>
                      <a:r>
                        <a:rPr lang="ar-SA" sz="1400" b="1" dirty="0" err="1"/>
                        <a:t>ط.م.ن</a:t>
                      </a:r>
                      <a:r>
                        <a:rPr lang="ar-SA" sz="1400" b="1" dirty="0"/>
                        <a:t>.</a:t>
                      </a:r>
                    </a:p>
                  </a:txBody>
                  <a:tcPr marL="68580" marR="68580" marT="34290" marB="34290"/>
                </a:tc>
                <a:tc>
                  <a:txBody>
                    <a:bodyPr/>
                    <a:lstStyle/>
                    <a:p>
                      <a:pPr marL="0" algn="r" defTabSz="914400" rtl="1" eaLnBrk="1" latinLnBrk="0" hangingPunct="1"/>
                      <a:r>
                        <a:rPr lang="ar-SA" sz="1400" b="1" dirty="0"/>
                        <a:t>1012 مليون </a:t>
                      </a:r>
                      <a:r>
                        <a:rPr lang="ar-SA" sz="1400" b="1" dirty="0" err="1"/>
                        <a:t>ط.م.ن</a:t>
                      </a:r>
                      <a:r>
                        <a:rPr lang="ar-SA" sz="1400" b="1" dirty="0"/>
                        <a:t>.</a:t>
                      </a:r>
                    </a:p>
                  </a:txBody>
                  <a:tcPr marL="68580" marR="68580" marT="34290" marB="34290"/>
                </a:tc>
                <a:tc>
                  <a:txBody>
                    <a:bodyPr/>
                    <a:lstStyle/>
                    <a:p>
                      <a:pPr marL="0" algn="r" defTabSz="914400" rtl="1" eaLnBrk="1" latinLnBrk="0" hangingPunct="1"/>
                      <a:r>
                        <a:rPr lang="ar-SA" sz="1400" b="1" dirty="0"/>
                        <a:t>1283 مليون </a:t>
                      </a:r>
                      <a:r>
                        <a:rPr lang="ar-SA" sz="1400" b="1" dirty="0" err="1"/>
                        <a:t>ط</a:t>
                      </a:r>
                      <a:r>
                        <a:rPr lang="ar-SA" sz="1400" b="1" dirty="0"/>
                        <a:t>. </a:t>
                      </a:r>
                      <a:r>
                        <a:rPr lang="ar-SA" sz="1400" b="1" dirty="0" err="1"/>
                        <a:t>م</a:t>
                      </a:r>
                      <a:r>
                        <a:rPr lang="ar-SA" sz="1400" b="1" dirty="0"/>
                        <a:t>. ن.</a:t>
                      </a:r>
                    </a:p>
                  </a:txBody>
                  <a:tcPr marL="68580" marR="68580" marT="34290" marB="34290"/>
                </a:tc>
                <a:tc>
                  <a:txBody>
                    <a:bodyPr/>
                    <a:lstStyle/>
                    <a:p>
                      <a:pPr marL="0" algn="r" defTabSz="914400" rtl="1" eaLnBrk="1" latinLnBrk="0" hangingPunct="1"/>
                      <a:r>
                        <a:rPr lang="ar-SA" sz="1400" b="1" dirty="0"/>
                        <a:t>الطلب على الطاقة الأولية</a:t>
                      </a:r>
                    </a:p>
                  </a:txBody>
                  <a:tcPr marL="68580" marR="68580" marT="34290" marB="34290"/>
                </a:tc>
                <a:extLst>
                  <a:ext uri="{0D108BD9-81ED-4DB2-BD59-A6C34878D82A}">
                    <a16:rowId xmlns:a16="http://schemas.microsoft.com/office/drawing/2014/main" val="10001"/>
                  </a:ext>
                </a:extLst>
              </a:tr>
              <a:tr h="385547">
                <a:tc>
                  <a:txBody>
                    <a:bodyPr/>
                    <a:lstStyle/>
                    <a:p>
                      <a:pPr marL="0" algn="r" defTabSz="914400" rtl="1" eaLnBrk="1" latinLnBrk="0" hangingPunct="1"/>
                      <a:endParaRPr lang="ar-SA" sz="1400" b="1" dirty="0"/>
                    </a:p>
                  </a:txBody>
                  <a:tcPr marL="68580" marR="68580" marT="34290" marB="34290"/>
                </a:tc>
                <a:tc>
                  <a:txBody>
                    <a:bodyPr/>
                    <a:lstStyle/>
                    <a:p>
                      <a:pPr marL="0" algn="r" defTabSz="914400" rtl="1" eaLnBrk="1" latinLnBrk="0" hangingPunct="1"/>
                      <a:endParaRPr lang="ar-SA" sz="1400" b="1" dirty="0"/>
                    </a:p>
                  </a:txBody>
                  <a:tcPr marL="68580" marR="68580" marT="34290" marB="34290"/>
                </a:tc>
                <a:tc>
                  <a:txBody>
                    <a:bodyPr/>
                    <a:lstStyle/>
                    <a:p>
                      <a:pPr marL="0" algn="r" defTabSz="914400" rtl="1" eaLnBrk="1" latinLnBrk="0" hangingPunct="1"/>
                      <a:r>
                        <a:rPr lang="ar-SA" sz="1400" b="1" dirty="0"/>
                        <a:t>2.3٪</a:t>
                      </a:r>
                    </a:p>
                  </a:txBody>
                  <a:tcPr marL="68580" marR="68580" marT="34290" marB="34290"/>
                </a:tc>
                <a:tc>
                  <a:txBody>
                    <a:bodyPr/>
                    <a:lstStyle/>
                    <a:p>
                      <a:pPr marL="0" algn="r" defTabSz="914400" rtl="1" eaLnBrk="1" latinLnBrk="0" hangingPunct="1"/>
                      <a:r>
                        <a:rPr lang="ar-SA" sz="1400" b="1" dirty="0"/>
                        <a:t>3.7٪</a:t>
                      </a:r>
                    </a:p>
                  </a:txBody>
                  <a:tcPr marL="68580" marR="68580" marT="34290" marB="34290"/>
                </a:tc>
                <a:tc>
                  <a:txBody>
                    <a:bodyPr/>
                    <a:lstStyle/>
                    <a:p>
                      <a:pPr marL="0" algn="r" defTabSz="914400" rtl="1" eaLnBrk="1" latinLnBrk="0" hangingPunct="1"/>
                      <a:r>
                        <a:rPr lang="ar-SA" sz="1400" b="1" dirty="0"/>
                        <a:t>متوسط معدل النمو السنوي</a:t>
                      </a: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87010165"/>
      </p:ext>
    </p:extLst>
  </p:cSld>
  <p:clrMapOvr>
    <a:masterClrMapping/>
  </p:clrMapOvr>
</p:sld>
</file>

<file path=ppt/theme/theme1.xml><?xml version="1.0" encoding="utf-8"?>
<a:theme xmlns:a="http://schemas.openxmlformats.org/drawingml/2006/main" name="Presentation1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 A</Template>
  <TotalTime>696</TotalTime>
  <Words>1691</Words>
  <Application>Microsoft Macintosh PowerPoint</Application>
  <PresentationFormat>On-screen Show (4:3)</PresentationFormat>
  <Paragraphs>254</Paragraphs>
  <Slides>18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MS Mincho</vt:lpstr>
      <vt:lpstr>Arabic Transparent</vt:lpstr>
      <vt:lpstr>Arial</vt:lpstr>
      <vt:lpstr>Calibri</vt:lpstr>
      <vt:lpstr>Greta</vt:lpstr>
      <vt:lpstr>PT Bold Heading</vt:lpstr>
      <vt:lpstr>Simplified Arabic</vt:lpstr>
      <vt:lpstr>Times New Roman</vt:lpstr>
      <vt:lpstr>Verdana</vt:lpstr>
      <vt:lpstr>Wingdings</vt:lpstr>
      <vt:lpstr>Presentation1 A</vt:lpstr>
      <vt:lpstr>الاستراتيجية العربية للطاقة المستدامة (Arab Sustainable Energy Strategy) </vt:lpstr>
      <vt:lpstr>محتويات العرض</vt:lpstr>
      <vt:lpstr>PowerPoint Presentation</vt:lpstr>
      <vt:lpstr>نظام حوكمة سياسات الطاقة</vt:lpstr>
      <vt:lpstr>منهجية العمل</vt:lpstr>
      <vt:lpstr>PowerPoint Presentation</vt:lpstr>
      <vt:lpstr>PowerPoint Presentation</vt:lpstr>
      <vt:lpstr>سيناريوهات التطور المستقبلية </vt:lpstr>
      <vt:lpstr>النتائج الرئيسية للاستراتيجية 1-الطاقة الأولية: </vt:lpstr>
      <vt:lpstr>النتائج الرئيسية للاستراتيجية</vt:lpstr>
      <vt:lpstr>النتائج الرئيسية للاستراتيجية  3-انبعاثات ثاني أكسيد الكربون لقطاع الطاقة :</vt:lpstr>
      <vt:lpstr>الأهداف العامة للاستراتيجية</vt:lpstr>
      <vt:lpstr>PowerPoint Presentation</vt:lpstr>
      <vt:lpstr>تصنيف الدول العربية حسب متوسط نصيب الفرد من الدخل القومي الإجمالي</vt:lpstr>
      <vt:lpstr>PowerPoint Presentation</vt:lpstr>
      <vt:lpstr>تنفيذ الاستراتيجية</vt:lpstr>
      <vt:lpstr>PowerPoint Presentation</vt:lpstr>
      <vt:lpstr>شكراً لكم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Mahmoud Fath-Allah</dc:creator>
  <cp:lastModifiedBy>Mahmoud Fath-Allah</cp:lastModifiedBy>
  <cp:revision>36</cp:revision>
  <dcterms:created xsi:type="dcterms:W3CDTF">2018-03-25T17:36:20Z</dcterms:created>
  <dcterms:modified xsi:type="dcterms:W3CDTF">2018-11-04T09:58:42Z</dcterms:modified>
</cp:coreProperties>
</file>